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476" r:id="rId2"/>
    <p:sldId id="260" r:id="rId3"/>
    <p:sldId id="263" r:id="rId4"/>
    <p:sldId id="478" r:id="rId5"/>
    <p:sldId id="485" r:id="rId6"/>
    <p:sldId id="480" r:id="rId7"/>
    <p:sldId id="483" r:id="rId8"/>
    <p:sldId id="482" r:id="rId9"/>
    <p:sldId id="484" r:id="rId10"/>
    <p:sldId id="486" r:id="rId11"/>
    <p:sldId id="487" r:id="rId12"/>
    <p:sldId id="489" r:id="rId13"/>
    <p:sldId id="490" r:id="rId14"/>
    <p:sldId id="491" r:id="rId15"/>
    <p:sldId id="494" r:id="rId16"/>
    <p:sldId id="492" r:id="rId17"/>
    <p:sldId id="493" r:id="rId18"/>
    <p:sldId id="30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FEF"/>
    <a:srgbClr val="F0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4679"/>
  </p:normalViewPr>
  <p:slideViewPr>
    <p:cSldViewPr snapToGrid="0">
      <p:cViewPr varScale="1">
        <p:scale>
          <a:sx n="104" d="100"/>
          <a:sy n="104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D738B-FA71-43ED-9791-70CAAC017A69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CA659-A77C-4179-A273-646AD486C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binary-input:</a:t>
            </a:r>
            <a:r>
              <a:rPr kumimoji="1" lang="zh-CN" altLang="en-US" dirty="0"/>
              <a:t> </a:t>
            </a:r>
            <a:r>
              <a:rPr kumimoji="1" lang="en-US" altLang="zh-CN" dirty="0"/>
              <a:t>(1)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simplicity;</a:t>
            </a:r>
            <a:r>
              <a:rPr kumimoji="1" lang="zh-CN" altLang="en-US" dirty="0"/>
              <a:t> </a:t>
            </a:r>
            <a:r>
              <a:rPr kumimoji="1" lang="en-US" altLang="zh-CN" dirty="0"/>
              <a:t>(2)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optimality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PPM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established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binary-input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DMC</a:t>
            </a:r>
            <a:r>
              <a:rPr kumimoji="1" lang="zh-CN" altLang="en-US" dirty="0"/>
              <a:t> </a:t>
            </a:r>
            <a:r>
              <a:rPr kumimoji="1" lang="en-US" altLang="zh-CN" dirty="0"/>
              <a:t>(while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plausible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DMCs,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proofs).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1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Rk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ensure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codebook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larger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normalized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mutual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W_{Z|X}</a:t>
            </a:r>
            <a:r>
              <a:rPr kumimoji="1" lang="zh-CN" altLang="en-US" dirty="0"/>
              <a:t> </a:t>
            </a:r>
            <a:r>
              <a:rPr kumimoji="1" lang="en-US" altLang="zh-CN" dirty="0"/>
              <a:t>(from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channel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resolvability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perspective)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2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q: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*</a:t>
            </a:r>
            <a:r>
              <a:rPr kumimoji="1" lang="en-US" altLang="zh-CN" dirty="0"/>
              <a:t>Y</a:t>
            </a:r>
            <a:r>
              <a:rPr kumimoji="1" lang="zh-CN" altLang="en-US" dirty="0"/>
              <a:t> </a:t>
            </a:r>
            <a:r>
              <a:rPr kumimoji="1" lang="en-US" altLang="zh-CN" dirty="0"/>
              <a:t>\to</a:t>
            </a:r>
            <a:r>
              <a:rPr kumimoji="1" lang="zh-CN" altLang="en-US" dirty="0"/>
              <a:t> </a:t>
            </a:r>
            <a:r>
              <a:rPr kumimoji="1" lang="en-US" altLang="zh-CN" dirty="0"/>
              <a:t>(0,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infty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simplicity.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general,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q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allowed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0,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turns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complicated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covert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setting.</a:t>
            </a:r>
          </a:p>
          <a:p>
            <a:pPr marL="228600" indent="-228600">
              <a:buAutoNum type="arabicParenBoth"/>
            </a:pP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describe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zero-undetected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later.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3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mismatch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literature,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LM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code,</a:t>
            </a:r>
            <a:r>
              <a:rPr kumimoji="1" lang="zh-CN" altLang="en-US" dirty="0"/>
              <a:t> </a:t>
            </a:r>
            <a:r>
              <a:rPr kumimoji="1" lang="en-US" altLang="zh-CN" dirty="0"/>
              <a:t>GMI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IID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7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single-letter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mismatch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people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cannot.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due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setting---binary-input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‘1’is</a:t>
            </a:r>
            <a:r>
              <a:rPr kumimoji="1" lang="zh-CN" altLang="en-US" dirty="0"/>
              <a:t> </a:t>
            </a:r>
            <a:r>
              <a:rPr kumimoji="1" lang="en-US" altLang="zh-CN" dirty="0"/>
              <a:t>vanishing.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remember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ternary-input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covert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single-letter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expression.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76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focus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maximum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probability:</a:t>
            </a:r>
            <a:r>
              <a:rPr kumimoji="1" lang="zh-CN" altLang="en-US" dirty="0"/>
              <a:t> </a:t>
            </a:r>
            <a:r>
              <a:rPr kumimoji="1" lang="en-US" altLang="zh-CN" dirty="0"/>
              <a:t>mainly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converse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maximum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efforts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maximum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4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4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lemma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codebook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maximum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0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upper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\rho-decoder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P_{U|X}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q-decoder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P_{Y|X}=W_{Y|X}.</a:t>
            </a:r>
          </a:p>
          <a:p>
            <a:pPr marL="228600" indent="-228600">
              <a:buAutoNum type="arabicParenBoth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covert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mismatch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C_{q,\delta}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&lt;=</a:t>
            </a:r>
            <a:r>
              <a:rPr kumimoji="1" lang="zh-CN" altLang="en-US" dirty="0"/>
              <a:t> </a:t>
            </a:r>
            <a:r>
              <a:rPr kumimoji="1" lang="en-US" altLang="zh-CN" dirty="0"/>
              <a:t>covert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C_q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C_q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equals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“t_{\delta}</a:t>
            </a:r>
            <a:r>
              <a:rPr kumimoji="1" lang="zh-CN" altLang="en-US" dirty="0"/>
              <a:t> </a:t>
            </a:r>
            <a:r>
              <a:rPr kumimoji="1" lang="en-US" altLang="zh-CN" dirty="0"/>
              <a:t>\times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KL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divergence”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CA659-A77C-4179-A273-646AD486CEB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4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2F53-6952-1B4C-AAED-3F2779A683E6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EC43-FD00-8C48-9CA0-4D8952798007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F6CA-DCF7-B344-9437-724CA508976B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AA23-DB3D-794B-AF1A-4B5E37574A70}" type="datetime1">
              <a:rPr lang="zh-CN" altLang="en-US" smtClean="0"/>
              <a:t>2022/6/26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D252-FC1C-EA49-809B-0DF2D56F7F99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A68B-7CC1-154E-86DF-98228CA284FF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46A-5B61-5F41-B097-A55018F4CB55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B3A-2193-C741-B4D0-133DB71F26BB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155-4FE2-974F-9CDE-8BE70D351B71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4270-00FD-4E49-84CB-85DF8BACC41F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D9C4-F729-7F4C-99AD-10FA83339AA7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EBE8492E-B8CF-1A40-93DC-4B6D126BE497}" type="datetime1">
              <a:rPr lang="zh-CN" altLang="en-US" smtClean="0"/>
              <a:t>2022/6/26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800" b="1" i="0" kern="1200" cap="none" spc="1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300" kern="1200" spc="9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 spc="9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 spc="9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9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9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image" Target="../media/image19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11.em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19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9.wmf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B2AB3-CD51-4548-B37E-4449F9B3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56" y="-68970"/>
            <a:ext cx="8840547" cy="3182275"/>
          </a:xfrm>
        </p:spPr>
        <p:txBody>
          <a:bodyPr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Covert</a:t>
            </a:r>
            <a:r>
              <a:rPr lang="zh-CN" alt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Communication</a:t>
            </a:r>
            <a:r>
              <a:rPr lang="zh-CN" alt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4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zh-CN" altLang="en-US" sz="44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400" b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Mismatched</a:t>
            </a:r>
            <a:r>
              <a:rPr lang="zh-CN" altLang="en-US" sz="4400" b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400" b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decoders</a:t>
            </a:r>
            <a:br>
              <a:rPr lang="en-US" altLang="zh-CN" sz="41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zh-CN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Programming data on computer monitor">
            <a:extLst>
              <a:ext uri="{FF2B5EF4-FFF2-40B4-BE49-F238E27FC236}">
                <a16:creationId xmlns:a16="http://schemas.microsoft.com/office/drawing/2014/main" id="{86B2E144-1FA0-4C1B-8305-50C92EFFC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3" r="25595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79D1B95-6FD1-D042-9C05-D7BB0229CE37}"/>
              </a:ext>
            </a:extLst>
          </p:cNvPr>
          <p:cNvSpPr txBox="1"/>
          <p:nvPr/>
        </p:nvSpPr>
        <p:spPr>
          <a:xfrm>
            <a:off x="950097" y="5510271"/>
            <a:ext cx="3084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iaosheng</a:t>
            </a:r>
            <a:r>
              <a:rPr kumimoji="1"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(Eric)</a:t>
            </a:r>
            <a:r>
              <a:rPr kumimoji="1"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endParaRPr kumimoji="1" lang="zh-SG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7F3F81-0ACE-2046-BBC8-4259D44B530B}"/>
              </a:ext>
            </a:extLst>
          </p:cNvPr>
          <p:cNvSpPr txBox="1"/>
          <p:nvPr/>
        </p:nvSpPr>
        <p:spPr>
          <a:xfrm>
            <a:off x="5249834" y="5510271"/>
            <a:ext cx="2237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</a:t>
            </a:r>
            <a:r>
              <a:rPr kumimoji="1"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r>
              <a:rPr kumimoji="1"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kumimoji="1"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kumimoji="1" lang="zh-SG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3F6C7F-1D10-8540-9099-E5C685BC1852}"/>
              </a:ext>
            </a:extLst>
          </p:cNvPr>
          <p:cNvSpPr txBox="1"/>
          <p:nvPr/>
        </p:nvSpPr>
        <p:spPr>
          <a:xfrm>
            <a:off x="4598718" y="5941158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ational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endParaRPr kumimoji="1"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49ED1A-64E8-2743-9C82-772A2E464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52" y="3576711"/>
            <a:ext cx="1341266" cy="17883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07781D-E159-144E-B087-7D2051B4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80" y="3579162"/>
            <a:ext cx="1250133" cy="17859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CED10D7-80A0-DB15-78FF-19E9913A1ACD}"/>
              </a:ext>
            </a:extLst>
          </p:cNvPr>
          <p:cNvSpPr txBox="1"/>
          <p:nvPr/>
        </p:nvSpPr>
        <p:spPr>
          <a:xfrm>
            <a:off x="1112935" y="5941158"/>
            <a:ext cx="2661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Shanghai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endParaRPr kumimoji="1" lang="zh-S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2">
            <a:extLst>
              <a:ext uri="{FF2B5EF4-FFF2-40B4-BE49-F238E27FC236}">
                <a16:creationId xmlns:a16="http://schemas.microsoft.com/office/drawing/2014/main" id="{1719F956-4060-FB61-A7F0-481CE9E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7" y="1137823"/>
                <a:ext cx="6019992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alphabet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𝓨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UB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coincide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Binary-Input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Ternary-Output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Remarks: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achieves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(when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CN" sz="18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8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i="0" dirty="0">
                    <a:solidFill>
                      <a:srgbClr val="21212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UB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strictly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better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trivial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2121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i="0" dirty="0">
                  <a:solidFill>
                    <a:srgbClr val="2121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7" y="1137823"/>
                <a:ext cx="6019992" cy="5614095"/>
              </a:xfrm>
              <a:prstGeom prst="rect">
                <a:avLst/>
              </a:prstGeo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8D58BF-2C23-099C-3AC4-385582FA7404}"/>
                  </a:ext>
                </a:extLst>
              </p:cNvPr>
              <p:cNvSpPr txBox="1"/>
              <p:nvPr/>
            </p:nvSpPr>
            <p:spPr>
              <a:xfrm>
                <a:off x="1048782" y="2635239"/>
                <a:ext cx="2387961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8D58BF-2C23-099C-3AC4-385582FA7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82" y="2635239"/>
                <a:ext cx="2387961" cy="461921"/>
              </a:xfrm>
              <a:prstGeom prst="rect">
                <a:avLst/>
              </a:prstGeom>
              <a:blipFill>
                <a:blip r:embed="rId3"/>
                <a:stretch>
                  <a:fillRect l="-1587" t="-27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0F5CE43-DE11-4D14-7689-671B32C0D748}"/>
                  </a:ext>
                </a:extLst>
              </p:cNvPr>
              <p:cNvSpPr txBox="1"/>
              <p:nvPr/>
            </p:nvSpPr>
            <p:spPr>
              <a:xfrm>
                <a:off x="4086187" y="2635239"/>
                <a:ext cx="152157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0F5CE43-DE11-4D14-7689-671B32C0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87" y="2635239"/>
                <a:ext cx="1521570" cy="461921"/>
              </a:xfrm>
              <a:prstGeom prst="rect">
                <a:avLst/>
              </a:prstGeom>
              <a:blipFill>
                <a:blip r:embed="rId4"/>
                <a:stretch>
                  <a:fillRect l="-3306" t="-27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FDDB74-00A0-6881-4395-C73F50D043D9}"/>
                  </a:ext>
                </a:extLst>
              </p:cNvPr>
              <p:cNvSpPr txBox="1"/>
              <p:nvPr/>
            </p:nvSpPr>
            <p:spPr>
              <a:xfrm>
                <a:off x="1048782" y="3399063"/>
                <a:ext cx="2386359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FDDB74-00A0-6881-4395-C73F50D04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82" y="3399063"/>
                <a:ext cx="2386359" cy="461986"/>
              </a:xfrm>
              <a:prstGeom prst="rect">
                <a:avLst/>
              </a:prstGeom>
              <a:blipFill>
                <a:blip r:embed="rId5"/>
                <a:stretch>
                  <a:fillRect l="-1587" t="-27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F8DB6AA-4C7F-B75C-D173-8872F87D6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772" y="1509081"/>
            <a:ext cx="5424797" cy="4102579"/>
          </a:xfrm>
          <a:prstGeom prst="rect">
            <a:avLst/>
          </a:prstGeom>
        </p:spPr>
      </p:pic>
      <p:sp>
        <p:nvSpPr>
          <p:cNvPr id="10" name="灯片编号占位符 2">
            <a:extLst>
              <a:ext uri="{FF2B5EF4-FFF2-40B4-BE49-F238E27FC236}">
                <a16:creationId xmlns:a16="http://schemas.microsoft.com/office/drawing/2014/main" id="{E3E7BBF3-515A-8FC3-70B1-2C970876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10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509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7" y="1137823"/>
                <a:ext cx="10841660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undetected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undetected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incorrect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erasure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declare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Requirements: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undetected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rasure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particularize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𝑞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1,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if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𝑦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)&gt;0</m:t>
                            </m:r>
                          </m:e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𝜉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if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𝑦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)=0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for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𝜉</m:t>
                    </m:r>
                    <m:r>
                      <a:rPr lang="zh-CN" altLang="en-US" sz="1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∈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(0,1)</m:t>
                    </m:r>
                  </m:oMath>
                </a14:m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decoder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chooses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codeword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if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it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is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only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codeword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 err="1">
                    <a:latin typeface="Times New Roman" charset="0"/>
                    <a:ea typeface="Times New Roman" charset="0"/>
                    <a:cs typeface="Times New Roman" charset="0"/>
                  </a:rPr>
                  <a:t>s.t.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𝑞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charset="0"/>
                      </a:rPr>
                      <m:t>=1</m:t>
                    </m:r>
                  </m:oMath>
                </a14:m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declare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error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otherwise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Since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true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codeword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always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satisfies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𝑞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charset="0"/>
                      </a:rPr>
                      <m:t>=1</m:t>
                    </m:r>
                  </m:oMath>
                </a14:m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an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undetected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error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never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occurs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error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probability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is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exactly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i="1" dirty="0">
                    <a:latin typeface="Times New Roman" charset="0"/>
                    <a:ea typeface="Times New Roman" charset="0"/>
                    <a:cs typeface="Times New Roman" charset="0"/>
                  </a:rPr>
                  <a:t>probability</a:t>
                </a:r>
                <a:r>
                  <a:rPr lang="zh-CN" altLang="en-US" sz="1600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i="1" dirty="0">
                    <a:latin typeface="Times New Roman" charset="0"/>
                    <a:ea typeface="Times New Roman" charset="0"/>
                    <a:cs typeface="Times New Roman" charset="0"/>
                  </a:rPr>
                  <a:t>of</a:t>
                </a:r>
                <a:r>
                  <a:rPr lang="zh-CN" altLang="en-US" sz="1600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i="1" dirty="0">
                    <a:latin typeface="Times New Roman" charset="0"/>
                    <a:ea typeface="Times New Roman" charset="0"/>
                    <a:cs typeface="Times New Roman" charset="0"/>
                  </a:rPr>
                  <a:t>erasure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rasure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altLang="zh-CN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Define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covert</a:t>
                </a:r>
                <a:r>
                  <a:rPr lang="zh-CN" altLang="en-US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erasures-only</a:t>
                </a:r>
                <a:r>
                  <a:rPr lang="zh-CN" altLang="en-US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i="1" dirty="0">
                    <a:latin typeface="Times New Roman" charset="0"/>
                    <a:ea typeface="Times New Roman" charset="0"/>
                    <a:cs typeface="Times New Roman" charset="0"/>
                  </a:rPr>
                  <a:t>capacity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sub>
                      <m: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eo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when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𝑞</m:t>
                    </m:r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is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particularized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above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form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7" y="1137823"/>
                <a:ext cx="10841660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39AFCC18-1EFD-4C00-32D0-66BF1EB7322E}"/>
                  </a:ext>
                </a:extLst>
              </p:cNvPr>
              <p:cNvSpPr/>
              <p:nvPr/>
            </p:nvSpPr>
            <p:spPr>
              <a:xfrm>
                <a:off x="1177446" y="5398451"/>
                <a:ext cx="10333121" cy="114013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40000"/>
                  </a:lnSpc>
                </a:pP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erasures-only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sub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eo</m:t>
                        </m:r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)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𝒴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\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𝒟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𝒟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𝒴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:</m:t>
                          </m:r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𝑌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𝑋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&gt;0,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𝑌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39AFCC18-1EFD-4C00-32D0-66BF1EB73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6" y="5398451"/>
                <a:ext cx="10333121" cy="1140136"/>
              </a:xfrm>
              <a:prstGeom prst="roundRect">
                <a:avLst/>
              </a:prstGeom>
              <a:blipFill>
                <a:blip r:embed="rId4"/>
                <a:stretch>
                  <a:fillRect b="-3261"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E5873E24-D189-FD3E-6618-35CE2382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11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238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1137823"/>
                <a:ext cx="11293449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Modulation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(PPM)——a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structured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</a:t>
                </a:r>
              </a:p>
              <a:p>
                <a:pPr lvl="1">
                  <a:lnSpc>
                    <a:spcPct val="12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PPM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distribution</a:t>
                </a:r>
                <a:r>
                  <a:rPr kumimoji="1" lang="zh-CN" altLang="en-US" sz="18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8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PPM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uniform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over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all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PPM-sequences</a:t>
                </a:r>
                <a:endParaRPr kumimoji="1" lang="en-US" altLang="zh-CN" sz="11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PPM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distribution is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o</a:t>
                </a:r>
                <a:r>
                  <a:rPr kumimoji="1"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ptimal</a:t>
                </a:r>
                <a:r>
                  <a:rPr kumimoji="1"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r>
                  <a:rPr kumimoji="1" lang="zh-CN" alt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[Block-Guha’ISIT17]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Codebook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generation: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constants.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" altLang="zh-CN" sz="1800" dirty="0">
                    <a:cs typeface="Times New Roman" panose="02020603050405020304" pitchFamily="18" charset="0"/>
                  </a:rPr>
                  <a:t>		</a:t>
                </a:r>
                <a:r>
                  <a:rPr lang="zh-CN" altLang="en-US" sz="180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" altLang="zh-CN" sz="18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func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" altLang="zh-CN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ℳ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" altLang="zh-CN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𝒦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1"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1"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𝔻</m:t>
                              </m:r>
                              <m:d>
                                <m:dPr>
                                  <m:ctrl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𝑍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  <m:r>
                                    <a:rPr lang="zh-CN" alt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𝑍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kumimoji="1"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ad>
                        <m:radPr>
                          <m:degHide m:val="on"/>
                          <m:ctrlP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)∈(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ℳ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,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𝒦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)~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8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PPM</m:t>
                        </m:r>
                      </m:sub>
                    </m:sSub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800">
                        <a:ea typeface="Times New Roman" charset="0"/>
                        <a:cs typeface="Times New Roman" charset="0"/>
                      </a:rPr>
                      <m:t>𝓒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collection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</m:sub>
                    </m:sSub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1137823"/>
                <a:ext cx="11293449" cy="5614095"/>
              </a:xfrm>
              <a:prstGeom prst="rect">
                <a:avLst/>
              </a:prstGeom>
              <a:blipFill>
                <a:blip r:embed="rId2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Thm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13AD62C4-D654-3F9E-20B0-89D53474A357}"/>
              </a:ext>
            </a:extLst>
          </p:cNvPr>
          <p:cNvGrpSpPr/>
          <p:nvPr/>
        </p:nvGrpSpPr>
        <p:grpSpPr>
          <a:xfrm>
            <a:off x="3492035" y="2300549"/>
            <a:ext cx="573087" cy="142875"/>
            <a:chOff x="6398025" y="5710687"/>
            <a:chExt cx="573087" cy="142875"/>
          </a:xfrm>
          <a:noFill/>
        </p:grpSpPr>
        <p:sp>
          <p:nvSpPr>
            <p:cNvPr id="7" name="Rectangle 72">
              <a:extLst>
                <a:ext uri="{FF2B5EF4-FFF2-40B4-BE49-F238E27FC236}">
                  <a16:creationId xmlns:a16="http://schemas.microsoft.com/office/drawing/2014/main" id="{F786BBF8-471B-936F-F3BF-F1C55FCB5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3">
              <a:extLst>
                <a:ext uri="{FF2B5EF4-FFF2-40B4-BE49-F238E27FC236}">
                  <a16:creationId xmlns:a16="http://schemas.microsoft.com/office/drawing/2014/main" id="{DC635328-0E85-63E6-03E7-3C82DA4A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4">
              <a:extLst>
                <a:ext uri="{FF2B5EF4-FFF2-40B4-BE49-F238E27FC236}">
                  <a16:creationId xmlns:a16="http://schemas.microsoft.com/office/drawing/2014/main" id="{4D8AFF39-3FA5-39BB-B86C-A9B5603D1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5">
              <a:extLst>
                <a:ext uri="{FF2B5EF4-FFF2-40B4-BE49-F238E27FC236}">
                  <a16:creationId xmlns:a16="http://schemas.microsoft.com/office/drawing/2014/main" id="{2E908A28-370B-BCF0-DDE8-84C34479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5DB27032-FAF0-6267-1B2F-E33A8E8ADA90}"/>
              </a:ext>
            </a:extLst>
          </p:cNvPr>
          <p:cNvGrpSpPr/>
          <p:nvPr/>
        </p:nvGrpSpPr>
        <p:grpSpPr>
          <a:xfrm>
            <a:off x="4068297" y="2300549"/>
            <a:ext cx="869950" cy="142875"/>
            <a:chOff x="6974287" y="5710687"/>
            <a:chExt cx="869950" cy="142875"/>
          </a:xfrm>
          <a:noFill/>
        </p:grpSpPr>
        <p:sp>
          <p:nvSpPr>
            <p:cNvPr id="14" name="Rectangle 76">
              <a:extLst>
                <a:ext uri="{FF2B5EF4-FFF2-40B4-BE49-F238E27FC236}">
                  <a16:creationId xmlns:a16="http://schemas.microsoft.com/office/drawing/2014/main" id="{A7731C37-72EF-B85E-551D-F666FDDC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77">
              <a:extLst>
                <a:ext uri="{FF2B5EF4-FFF2-40B4-BE49-F238E27FC236}">
                  <a16:creationId xmlns:a16="http://schemas.microsoft.com/office/drawing/2014/main" id="{BEF007EC-8B27-2730-3950-B7CA4F6B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8">
              <a:extLst>
                <a:ext uri="{FF2B5EF4-FFF2-40B4-BE49-F238E27FC236}">
                  <a16:creationId xmlns:a16="http://schemas.microsoft.com/office/drawing/2014/main" id="{2010C812-4D30-7EC5-F8BE-898054CE8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9">
              <a:extLst>
                <a:ext uri="{FF2B5EF4-FFF2-40B4-BE49-F238E27FC236}">
                  <a16:creationId xmlns:a16="http://schemas.microsoft.com/office/drawing/2014/main" id="{FFB5E943-A851-ABA4-9C8C-9920D2CC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80">
              <a:extLst>
                <a:ext uri="{FF2B5EF4-FFF2-40B4-BE49-F238E27FC236}">
                  <a16:creationId xmlns:a16="http://schemas.microsoft.com/office/drawing/2014/main" id="{D901D598-685F-3FE0-012D-EC32F2D0F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1">
              <a:extLst>
                <a:ext uri="{FF2B5EF4-FFF2-40B4-BE49-F238E27FC236}">
                  <a16:creationId xmlns:a16="http://schemas.microsoft.com/office/drawing/2014/main" id="{114728DD-6E02-70AF-E733-51D04940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F1CFA5FE-2D26-CD44-1CF1-C95ED39E9D60}"/>
              </a:ext>
            </a:extLst>
          </p:cNvPr>
          <p:cNvGrpSpPr/>
          <p:nvPr/>
        </p:nvGrpSpPr>
        <p:grpSpPr>
          <a:xfrm>
            <a:off x="4933483" y="2300549"/>
            <a:ext cx="573087" cy="142875"/>
            <a:chOff x="6398025" y="5710687"/>
            <a:chExt cx="573087" cy="142875"/>
          </a:xfrm>
          <a:noFill/>
        </p:grpSpPr>
        <p:sp>
          <p:nvSpPr>
            <p:cNvPr id="21" name="Rectangle 72">
              <a:extLst>
                <a:ext uri="{FF2B5EF4-FFF2-40B4-BE49-F238E27FC236}">
                  <a16:creationId xmlns:a16="http://schemas.microsoft.com/office/drawing/2014/main" id="{6A6FBA67-073C-A579-2843-21F0A0A3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73">
              <a:extLst>
                <a:ext uri="{FF2B5EF4-FFF2-40B4-BE49-F238E27FC236}">
                  <a16:creationId xmlns:a16="http://schemas.microsoft.com/office/drawing/2014/main" id="{CF988F54-8CE7-90C4-7F15-15656105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74">
              <a:extLst>
                <a:ext uri="{FF2B5EF4-FFF2-40B4-BE49-F238E27FC236}">
                  <a16:creationId xmlns:a16="http://schemas.microsoft.com/office/drawing/2014/main" id="{C77C2CD2-2D3A-902A-45E2-4A53D8939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75">
              <a:extLst>
                <a:ext uri="{FF2B5EF4-FFF2-40B4-BE49-F238E27FC236}">
                  <a16:creationId xmlns:a16="http://schemas.microsoft.com/office/drawing/2014/main" id="{DD05B20D-ABA3-A63D-B669-45922754C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BE785412-2754-8CFA-42FA-E39A3EAC45BB}"/>
              </a:ext>
            </a:extLst>
          </p:cNvPr>
          <p:cNvGrpSpPr/>
          <p:nvPr/>
        </p:nvGrpSpPr>
        <p:grpSpPr>
          <a:xfrm>
            <a:off x="2188761" y="2304029"/>
            <a:ext cx="433387" cy="142875"/>
            <a:chOff x="6537725" y="5710687"/>
            <a:chExt cx="433387" cy="142875"/>
          </a:xfrm>
          <a:noFill/>
        </p:grpSpPr>
        <p:sp>
          <p:nvSpPr>
            <p:cNvPr id="26" name="Rectangle 73">
              <a:extLst>
                <a:ext uri="{FF2B5EF4-FFF2-40B4-BE49-F238E27FC236}">
                  <a16:creationId xmlns:a16="http://schemas.microsoft.com/office/drawing/2014/main" id="{1FA9C207-1B64-4075-F37E-E1F44ECED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74">
              <a:extLst>
                <a:ext uri="{FF2B5EF4-FFF2-40B4-BE49-F238E27FC236}">
                  <a16:creationId xmlns:a16="http://schemas.microsoft.com/office/drawing/2014/main" id="{71323073-228F-9EF6-A2AA-37FA51F0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75">
              <a:extLst>
                <a:ext uri="{FF2B5EF4-FFF2-40B4-BE49-F238E27FC236}">
                  <a16:creationId xmlns:a16="http://schemas.microsoft.com/office/drawing/2014/main" id="{E3447A32-3C9B-861C-CE0E-6ED8F707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6DE3F691-997E-A9DB-57C8-348000FFA91E}"/>
              </a:ext>
            </a:extLst>
          </p:cNvPr>
          <p:cNvGrpSpPr/>
          <p:nvPr/>
        </p:nvGrpSpPr>
        <p:grpSpPr>
          <a:xfrm>
            <a:off x="2625323" y="2304029"/>
            <a:ext cx="869950" cy="142875"/>
            <a:chOff x="6974287" y="5710687"/>
            <a:chExt cx="869950" cy="142875"/>
          </a:xfrm>
          <a:noFill/>
        </p:grpSpPr>
        <p:sp>
          <p:nvSpPr>
            <p:cNvPr id="30" name="Rectangle 76">
              <a:extLst>
                <a:ext uri="{FF2B5EF4-FFF2-40B4-BE49-F238E27FC236}">
                  <a16:creationId xmlns:a16="http://schemas.microsoft.com/office/drawing/2014/main" id="{30638595-13AA-BA1A-2A1F-B7A1C296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7">
              <a:extLst>
                <a:ext uri="{FF2B5EF4-FFF2-40B4-BE49-F238E27FC236}">
                  <a16:creationId xmlns:a16="http://schemas.microsoft.com/office/drawing/2014/main" id="{77F6D86B-DD3D-1E4B-CC26-B8E14D95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id="{8D84558C-8DA7-DC97-E847-BBB838AE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9">
              <a:extLst>
                <a:ext uri="{FF2B5EF4-FFF2-40B4-BE49-F238E27FC236}">
                  <a16:creationId xmlns:a16="http://schemas.microsoft.com/office/drawing/2014/main" id="{051FDBB7-08D0-37A6-6E0F-E37C4488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80">
              <a:extLst>
                <a:ext uri="{FF2B5EF4-FFF2-40B4-BE49-F238E27FC236}">
                  <a16:creationId xmlns:a16="http://schemas.microsoft.com/office/drawing/2014/main" id="{4590695C-3BE8-AF31-9B7D-64D6BD9F8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81">
              <a:extLst>
                <a:ext uri="{FF2B5EF4-FFF2-40B4-BE49-F238E27FC236}">
                  <a16:creationId xmlns:a16="http://schemas.microsoft.com/office/drawing/2014/main" id="{757B52E4-545F-31D1-C20B-6A94102D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EE1AEEB0-2137-9F82-42A7-D537418F6E23}"/>
              </a:ext>
            </a:extLst>
          </p:cNvPr>
          <p:cNvGrpSpPr/>
          <p:nvPr/>
        </p:nvGrpSpPr>
        <p:grpSpPr>
          <a:xfrm>
            <a:off x="6953513" y="2297069"/>
            <a:ext cx="573087" cy="142875"/>
            <a:chOff x="6398025" y="5710687"/>
            <a:chExt cx="573087" cy="142875"/>
          </a:xfrm>
          <a:noFill/>
        </p:grpSpPr>
        <p:sp>
          <p:nvSpPr>
            <p:cNvPr id="37" name="Rectangle 72">
              <a:extLst>
                <a:ext uri="{FF2B5EF4-FFF2-40B4-BE49-F238E27FC236}">
                  <a16:creationId xmlns:a16="http://schemas.microsoft.com/office/drawing/2014/main" id="{70D76DA5-DA89-15FF-1DB7-144A4F61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73">
              <a:extLst>
                <a:ext uri="{FF2B5EF4-FFF2-40B4-BE49-F238E27FC236}">
                  <a16:creationId xmlns:a16="http://schemas.microsoft.com/office/drawing/2014/main" id="{CAF8CC0C-5238-EBF2-88DE-7B4C60E32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74">
              <a:extLst>
                <a:ext uri="{FF2B5EF4-FFF2-40B4-BE49-F238E27FC236}">
                  <a16:creationId xmlns:a16="http://schemas.microsoft.com/office/drawing/2014/main" id="{7F9894FF-97C5-F3C8-6D5E-70ED22E31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75">
              <a:extLst>
                <a:ext uri="{FF2B5EF4-FFF2-40B4-BE49-F238E27FC236}">
                  <a16:creationId xmlns:a16="http://schemas.microsoft.com/office/drawing/2014/main" id="{60F28719-4843-7CFC-4805-930DEAAE7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F8F5676E-D2E0-C2C7-DC67-888F20E0810D}"/>
              </a:ext>
            </a:extLst>
          </p:cNvPr>
          <p:cNvGrpSpPr/>
          <p:nvPr/>
        </p:nvGrpSpPr>
        <p:grpSpPr>
          <a:xfrm>
            <a:off x="7529775" y="2297069"/>
            <a:ext cx="869950" cy="142875"/>
            <a:chOff x="6974287" y="5710687"/>
            <a:chExt cx="869950" cy="142875"/>
          </a:xfrm>
          <a:noFill/>
        </p:grpSpPr>
        <p:sp>
          <p:nvSpPr>
            <p:cNvPr id="42" name="Rectangle 76">
              <a:extLst>
                <a:ext uri="{FF2B5EF4-FFF2-40B4-BE49-F238E27FC236}">
                  <a16:creationId xmlns:a16="http://schemas.microsoft.com/office/drawing/2014/main" id="{6C7B6F3A-F8EA-DE28-BC8D-2F32A59A9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77">
              <a:extLst>
                <a:ext uri="{FF2B5EF4-FFF2-40B4-BE49-F238E27FC236}">
                  <a16:creationId xmlns:a16="http://schemas.microsoft.com/office/drawing/2014/main" id="{0A468D45-A6D4-42AB-A32B-1AC97468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78">
              <a:extLst>
                <a:ext uri="{FF2B5EF4-FFF2-40B4-BE49-F238E27FC236}">
                  <a16:creationId xmlns:a16="http://schemas.microsoft.com/office/drawing/2014/main" id="{0EB16455-8D10-A170-D40C-D9806A207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79">
              <a:extLst>
                <a:ext uri="{FF2B5EF4-FFF2-40B4-BE49-F238E27FC236}">
                  <a16:creationId xmlns:a16="http://schemas.microsoft.com/office/drawing/2014/main" id="{F981B12C-3DB4-DDC5-CDFC-29AA15B12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80">
              <a:extLst>
                <a:ext uri="{FF2B5EF4-FFF2-40B4-BE49-F238E27FC236}">
                  <a16:creationId xmlns:a16="http://schemas.microsoft.com/office/drawing/2014/main" id="{15964700-B602-3FF6-9157-F440ECEF9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1E8A6043-9D31-66ED-765F-D7B317C6F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6">
            <a:extLst>
              <a:ext uri="{FF2B5EF4-FFF2-40B4-BE49-F238E27FC236}">
                <a16:creationId xmlns:a16="http://schemas.microsoft.com/office/drawing/2014/main" id="{0E04CBB0-7FBE-4A74-00BE-5D4C4C577C76}"/>
              </a:ext>
            </a:extLst>
          </p:cNvPr>
          <p:cNvGrpSpPr/>
          <p:nvPr/>
        </p:nvGrpSpPr>
        <p:grpSpPr>
          <a:xfrm>
            <a:off x="8394961" y="2297069"/>
            <a:ext cx="284162" cy="142875"/>
            <a:chOff x="6398025" y="5710687"/>
            <a:chExt cx="284162" cy="142875"/>
          </a:xfrm>
          <a:noFill/>
        </p:grpSpPr>
        <p:sp>
          <p:nvSpPr>
            <p:cNvPr id="49" name="Rectangle 72">
              <a:extLst>
                <a:ext uri="{FF2B5EF4-FFF2-40B4-BE49-F238E27FC236}">
                  <a16:creationId xmlns:a16="http://schemas.microsoft.com/office/drawing/2014/main" id="{17EB20D0-230B-5F08-ED7E-926A47D15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73">
              <a:extLst>
                <a:ext uri="{FF2B5EF4-FFF2-40B4-BE49-F238E27FC236}">
                  <a16:creationId xmlns:a16="http://schemas.microsoft.com/office/drawing/2014/main" id="{AD962FC9-CDCD-7C9B-8947-F271E73A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6">
            <a:extLst>
              <a:ext uri="{FF2B5EF4-FFF2-40B4-BE49-F238E27FC236}">
                <a16:creationId xmlns:a16="http://schemas.microsoft.com/office/drawing/2014/main" id="{75B71D32-7282-3C19-DCB5-CECC901B8D44}"/>
              </a:ext>
            </a:extLst>
          </p:cNvPr>
          <p:cNvGrpSpPr/>
          <p:nvPr/>
        </p:nvGrpSpPr>
        <p:grpSpPr>
          <a:xfrm>
            <a:off x="5510539" y="2300549"/>
            <a:ext cx="573087" cy="142875"/>
            <a:chOff x="6398025" y="5710687"/>
            <a:chExt cx="573087" cy="142875"/>
          </a:xfrm>
          <a:noFill/>
        </p:grpSpPr>
        <p:sp>
          <p:nvSpPr>
            <p:cNvPr id="52" name="Rectangle 72">
              <a:extLst>
                <a:ext uri="{FF2B5EF4-FFF2-40B4-BE49-F238E27FC236}">
                  <a16:creationId xmlns:a16="http://schemas.microsoft.com/office/drawing/2014/main" id="{8840F733-5FB2-D4F6-65DF-7843CE52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73">
              <a:extLst>
                <a:ext uri="{FF2B5EF4-FFF2-40B4-BE49-F238E27FC236}">
                  <a16:creationId xmlns:a16="http://schemas.microsoft.com/office/drawing/2014/main" id="{FAC9C355-358D-D9A6-2E9B-D2ABE04C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74">
              <a:extLst>
                <a:ext uri="{FF2B5EF4-FFF2-40B4-BE49-F238E27FC236}">
                  <a16:creationId xmlns:a16="http://schemas.microsoft.com/office/drawing/2014/main" id="{70DA3141-1987-5146-1A73-F2FD68698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75">
              <a:extLst>
                <a:ext uri="{FF2B5EF4-FFF2-40B4-BE49-F238E27FC236}">
                  <a16:creationId xmlns:a16="http://schemas.microsoft.com/office/drawing/2014/main" id="{15E20A82-A8AF-C5D7-3288-90AFB1A4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id="{835DE8CC-62F0-D723-4C2B-BA3BD4F9FFA6}"/>
              </a:ext>
            </a:extLst>
          </p:cNvPr>
          <p:cNvGrpSpPr/>
          <p:nvPr/>
        </p:nvGrpSpPr>
        <p:grpSpPr>
          <a:xfrm>
            <a:off x="6086801" y="2300549"/>
            <a:ext cx="869950" cy="142875"/>
            <a:chOff x="6974287" y="5710687"/>
            <a:chExt cx="869950" cy="142875"/>
          </a:xfrm>
          <a:noFill/>
        </p:grpSpPr>
        <p:sp>
          <p:nvSpPr>
            <p:cNvPr id="57" name="Rectangle 76">
              <a:extLst>
                <a:ext uri="{FF2B5EF4-FFF2-40B4-BE49-F238E27FC236}">
                  <a16:creationId xmlns:a16="http://schemas.microsoft.com/office/drawing/2014/main" id="{C08C53E4-C55B-C9F3-07A0-5E7F04E9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77">
              <a:extLst>
                <a:ext uri="{FF2B5EF4-FFF2-40B4-BE49-F238E27FC236}">
                  <a16:creationId xmlns:a16="http://schemas.microsoft.com/office/drawing/2014/main" id="{CAD313C4-2590-0C09-998A-B629EE1FB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78">
              <a:extLst>
                <a:ext uri="{FF2B5EF4-FFF2-40B4-BE49-F238E27FC236}">
                  <a16:creationId xmlns:a16="http://schemas.microsoft.com/office/drawing/2014/main" id="{CD7CFB4B-C92C-6C60-A7DD-9D9B56BC9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79">
              <a:extLst>
                <a:ext uri="{FF2B5EF4-FFF2-40B4-BE49-F238E27FC236}">
                  <a16:creationId xmlns:a16="http://schemas.microsoft.com/office/drawing/2014/main" id="{5C373E31-04AC-E54B-812F-82C814C1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80">
              <a:extLst>
                <a:ext uri="{FF2B5EF4-FFF2-40B4-BE49-F238E27FC236}">
                  <a16:creationId xmlns:a16="http://schemas.microsoft.com/office/drawing/2014/main" id="{F6D0E535-1FB4-AE72-311D-06DCC5BE9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81">
              <a:extLst>
                <a:ext uri="{FF2B5EF4-FFF2-40B4-BE49-F238E27FC236}">
                  <a16:creationId xmlns:a16="http://schemas.microsoft.com/office/drawing/2014/main" id="{1F17A250-FB20-E747-8655-2B4B5E2AC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42AB0ED3-667A-FA86-A4EE-9C90C8F80FEC}"/>
              </a:ext>
            </a:extLst>
          </p:cNvPr>
          <p:cNvCxnSpPr/>
          <p:nvPr/>
        </p:nvCxnSpPr>
        <p:spPr>
          <a:xfrm>
            <a:off x="3492035" y="2233269"/>
            <a:ext cx="0" cy="40270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200F0D6F-1A6C-084E-E078-FA85BC8D005E}"/>
              </a:ext>
            </a:extLst>
          </p:cNvPr>
          <p:cNvCxnSpPr/>
          <p:nvPr/>
        </p:nvCxnSpPr>
        <p:spPr>
          <a:xfrm>
            <a:off x="4793785" y="2233269"/>
            <a:ext cx="0" cy="40270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A7748940-6C7A-5907-5DC1-D33C9FFF116E}"/>
              </a:ext>
            </a:extLst>
          </p:cNvPr>
          <p:cNvCxnSpPr/>
          <p:nvPr/>
        </p:nvCxnSpPr>
        <p:spPr>
          <a:xfrm>
            <a:off x="6083626" y="2233269"/>
            <a:ext cx="0" cy="41546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455728D-2A09-05E3-ABA3-2B1A6BB356CD}"/>
              </a:ext>
            </a:extLst>
          </p:cNvPr>
          <p:cNvCxnSpPr/>
          <p:nvPr/>
        </p:nvCxnSpPr>
        <p:spPr>
          <a:xfrm>
            <a:off x="7382138" y="2111753"/>
            <a:ext cx="16413" cy="53697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960837B0-54FD-1816-F89D-164E3911CC05}"/>
              </a:ext>
            </a:extLst>
          </p:cNvPr>
          <p:cNvSpPr txBox="1"/>
          <p:nvPr/>
        </p:nvSpPr>
        <p:spPr>
          <a:xfrm>
            <a:off x="2601728" y="2413184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block</a:t>
            </a:r>
            <a:r>
              <a:rPr kumimoji="1" lang="zh-CN" altLang="en-US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1</a:t>
            </a:r>
            <a:endParaRPr kumimoji="1" lang="zh-CN" altLang="en-US" sz="1600" dirty="0">
              <a:solidFill>
                <a:srgbClr val="0097F9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FC42F09-55F1-2023-042D-B5DBF889FA77}"/>
              </a:ext>
            </a:extLst>
          </p:cNvPr>
          <p:cNvSpPr txBox="1"/>
          <p:nvPr/>
        </p:nvSpPr>
        <p:spPr>
          <a:xfrm>
            <a:off x="3753662" y="2409704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block</a:t>
            </a:r>
            <a:r>
              <a:rPr kumimoji="1" lang="zh-CN" altLang="en-US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0097F9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2</a:t>
            </a:r>
            <a:endParaRPr kumimoji="1" lang="zh-CN" altLang="en-US" sz="1600" dirty="0">
              <a:solidFill>
                <a:srgbClr val="0097F9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96413E83-A2A9-E2F6-1F9E-EB2E67123E95}"/>
                  </a:ext>
                </a:extLst>
              </p:cNvPr>
              <p:cNvSpPr txBox="1"/>
              <p:nvPr/>
            </p:nvSpPr>
            <p:spPr>
              <a:xfrm>
                <a:off x="7529189" y="2434623"/>
                <a:ext cx="10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rgbClr val="0097F9"/>
                    </a:solidFill>
                    <a:latin typeface="Times New Roman" panose="02020603050405020304" pitchFamily="18" charset="0"/>
                    <a:ea typeface="Arial Narrow" charset="0"/>
                    <a:cs typeface="Times New Roman" panose="02020603050405020304" pitchFamily="18" charset="0"/>
                  </a:rPr>
                  <a:t>block</a:t>
                </a:r>
                <a:r>
                  <a:rPr kumimoji="1" lang="zh-CN" altLang="en-US" sz="1600" dirty="0">
                    <a:solidFill>
                      <a:srgbClr val="0097F9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b="0" i="1" smtClean="0">
                            <a:solidFill>
                              <a:srgbClr val="0097F9"/>
                            </a:solidFill>
                            <a:latin typeface="Cambria Math" panose="02040503050406030204" pitchFamily="18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solidFill>
                              <a:srgbClr val="0097F9"/>
                            </a:solidFill>
                            <a:latin typeface="Cambria Math" panose="02040503050406030204" pitchFamily="18" charset="0"/>
                            <a:cs typeface="Arial Narrow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1400" b="0" i="1" smtClean="0">
                            <a:solidFill>
                              <a:srgbClr val="0097F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1" lang="en-US" altLang="zh-CN" sz="1400" b="0" i="1" smtClean="0">
                            <a:solidFill>
                              <a:srgbClr val="0097F9"/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1400" b="0" i="1" smtClean="0">
                            <a:solidFill>
                              <a:srgbClr val="0097F9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𝑛</m:t>
                        </m:r>
                      </m:e>
                    </m:rad>
                  </m:oMath>
                </a14:m>
                <a:endParaRPr kumimoji="1" lang="zh-CN" altLang="en-US" sz="1600" dirty="0">
                  <a:solidFill>
                    <a:srgbClr val="0097F9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96413E83-A2A9-E2F6-1F9E-EB2E67123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9" y="2434623"/>
                <a:ext cx="1070614" cy="338554"/>
              </a:xfrm>
              <a:prstGeom prst="rect">
                <a:avLst/>
              </a:prstGeom>
              <a:blipFill>
                <a:blip r:embed="rId3"/>
                <a:stretch>
                  <a:fillRect l="-2326" t="-357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左大括号 69">
            <a:extLst>
              <a:ext uri="{FF2B5EF4-FFF2-40B4-BE49-F238E27FC236}">
                <a16:creationId xmlns:a16="http://schemas.microsoft.com/office/drawing/2014/main" id="{C9D14BF3-0C3C-C36E-DBAF-31E3F8A8093A}"/>
              </a:ext>
            </a:extLst>
          </p:cNvPr>
          <p:cNvSpPr/>
          <p:nvPr/>
        </p:nvSpPr>
        <p:spPr>
          <a:xfrm rot="16200000" flipH="1">
            <a:off x="7947668" y="1556238"/>
            <a:ext cx="167283" cy="1186778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9327C7F-BE2D-5D01-1022-7F678FE761BA}"/>
                  </a:ext>
                </a:extLst>
              </p:cNvPr>
              <p:cNvSpPr txBox="1"/>
              <p:nvPr/>
            </p:nvSpPr>
            <p:spPr>
              <a:xfrm>
                <a:off x="7450773" y="1773199"/>
                <a:ext cx="13545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Arial Narrow" charset="0"/>
                    <a:cs typeface="Times New Roman" panose="02020603050405020304" pitchFamily="18" charset="0"/>
                  </a:rPr>
                  <a:t>length</a:t>
                </a:r>
                <a14:m>
                  <m:oMath xmlns:m="http://schemas.openxmlformats.org/officeDocument/2006/math">
                    <m:r>
                      <a:rPr kumimoji="1" lang="en-US" altLang="zh-CN" sz="1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 Narrow" charset="0"/>
                        <a:cs typeface="Arial Narrow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zh-CN" altLang="en-US" sz="1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/</m:t>
                    </m:r>
                    <m:sSub>
                      <m:sSubPr>
                        <m:ctrlPr>
                          <a:rPr kumimoji="1" lang="en-US" altLang="zh-CN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 Narrow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charset="0"/>
                          </a:rPr>
                          <m:t>𝛿</m:t>
                        </m:r>
                      </m:sub>
                    </m:sSub>
                  </m:oMath>
                </a14:m>
                <a:endParaRPr kumimoji="1"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9327C7F-BE2D-5D01-1022-7F678FE7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73" y="1773199"/>
                <a:ext cx="1354538" cy="338554"/>
              </a:xfrm>
              <a:prstGeom prst="rect">
                <a:avLst/>
              </a:prstGeom>
              <a:blipFill>
                <a:blip r:embed="rId4"/>
                <a:stretch>
                  <a:fillRect l="-1852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BAA36B43-D655-74BB-E763-85CAC5AB645A}"/>
              </a:ext>
            </a:extLst>
          </p:cNvPr>
          <p:cNvSpPr txBox="1"/>
          <p:nvPr/>
        </p:nvSpPr>
        <p:spPr>
          <a:xfrm>
            <a:off x="731535" y="6365767"/>
            <a:ext cx="72571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Bloch-Guha’ ISIT17]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Optimal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using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pulse-position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modulation,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ISIT,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2017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灯片编号占位符 2">
            <a:extLst>
              <a:ext uri="{FF2B5EF4-FFF2-40B4-BE49-F238E27FC236}">
                <a16:creationId xmlns:a16="http://schemas.microsoft.com/office/drawing/2014/main" id="{90CCBF68-57BA-B741-ABA7-9E170F86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12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33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 animBg="1"/>
      <p:bldP spid="71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analyze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lang="zh-CN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  <m: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avg</m:t>
                            </m:r>
                          </m:e>
                        </m:d>
                      </m:sup>
                    </m:sSubSup>
                    <m:r>
                      <a:rPr lang="en-US" altLang="zh-CN" sz="1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RCU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</a:p>
              <a:p>
                <a:pPr lvl="1">
                  <a:lnSpc>
                    <a:spcPct val="110000"/>
                  </a:lnSpc>
                </a:pPr>
                <a:endParaRPr lang="en-US" altLang="zh-CN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technique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[Tahmasbi-Bloch’TIT18]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probability,</a:t>
                </a:r>
                <a:endPara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expurgation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argument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expurgate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ℳ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codewords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highest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probabilities.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expurgated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expurgated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∈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𝒦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endParaRPr lang="en-US" altLang="zh-CN" sz="17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10000"/>
                  </a:lnSpc>
                  <a:buNone/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Thm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159949-084C-0A19-B6E1-FAFDF03A8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83" y="1692954"/>
            <a:ext cx="6476563" cy="712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350825DE-FE68-1E34-5650-1EA5DA6A601D}"/>
                  </a:ext>
                </a:extLst>
              </p:cNvPr>
              <p:cNvSpPr txBox="1"/>
              <p:nvPr/>
            </p:nvSpPr>
            <p:spPr>
              <a:xfrm>
                <a:off x="8632675" y="1928411"/>
                <a:ext cx="472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60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350825DE-FE68-1E34-5650-1EA5DA6A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75" y="1928411"/>
                <a:ext cx="472052" cy="246221"/>
              </a:xfrm>
              <a:prstGeom prst="rect">
                <a:avLst/>
              </a:prstGeom>
              <a:blipFill>
                <a:blip r:embed="rId5"/>
                <a:stretch>
                  <a:fillRect l="-7692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71A3842B-19A2-36C2-679F-0F7FCDDB39D6}"/>
              </a:ext>
            </a:extLst>
          </p:cNvPr>
          <p:cNvSpPr/>
          <p:nvPr/>
        </p:nvSpPr>
        <p:spPr>
          <a:xfrm>
            <a:off x="1897558" y="2900785"/>
            <a:ext cx="8674408" cy="1222164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0BF19341-53B6-EF89-FB77-40791B258EBC}"/>
                  </a:ext>
                </a:extLst>
              </p:cNvPr>
              <p:cNvSpPr txBox="1"/>
              <p:nvPr/>
            </p:nvSpPr>
            <p:spPr>
              <a:xfrm>
                <a:off x="1897558" y="2924895"/>
                <a:ext cx="8462766" cy="81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lnSpc>
                    <a:spcPct val="130000"/>
                  </a:lnSpc>
                  <a:buFont typeface="+mj-lt"/>
                  <a:buAutoNum type="romanUcPeriod"/>
                </a:pP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sub-codes</a:t>
                </a:r>
                <a:r>
                  <a:rPr kumimoji="1" lang="zh-CN" alt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</a:t>
                </a:r>
                <a:r>
                  <a:rPr lang="zh-CN" altLang="en-US" sz="1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7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  <m:sup>
                        <m:d>
                          <m:d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7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avg</m:t>
                            </m:r>
                          </m:e>
                        </m:d>
                      </m:sup>
                    </m:sSubSup>
                    <m:r>
                      <a:rPr lang="en-US" altLang="zh-CN" sz="1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en-US" altLang="zh-CN" sz="1700" dirty="0"/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romanUcPeriod"/>
                </a:pP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subset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codebook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7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zh-C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nor/>
                      </m:rPr>
                      <a:rPr lang="zh-CN" altLang="en-US">
                        <a:ea typeface="Times New Roman" charset="0"/>
                        <a:cs typeface="Times New Roman" charset="0"/>
                      </a:rPr>
                      <m:t>𝓒</m:t>
                    </m:r>
                  </m:oMath>
                </a14:m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cardinality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7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kumimoji="1" lang="en-US" altLang="zh-CN" sz="1700" b="0" i="1" smtClean="0">
                        <a:latin typeface="Cambria Math" panose="02040503050406030204" pitchFamily="18" charset="0"/>
                      </a:rPr>
                      <m:t>=(1−</m:t>
                    </m:r>
                    <m:sSup>
                      <m:sSupPr>
                        <m:ctrlPr>
                          <a:rPr kumimoji="1" lang="en-US" altLang="zh-CN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7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kumimoji="1" lang="en-US" altLang="zh-CN" sz="1700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m:rPr>
                        <m:nor/>
                      </m:rPr>
                      <a:rPr lang="zh-CN" altLang="en-US">
                        <a:ea typeface="Times New Roman" charset="0"/>
                        <a:cs typeface="Times New Roman" charset="0"/>
                      </a:rPr>
                      <m:t>𝓒</m:t>
                    </m:r>
                    <m:r>
                      <a:rPr kumimoji="1" lang="en-US" altLang="zh-CN" sz="17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property:</a:t>
                </a:r>
                <a:endParaRPr kumimoji="1" lang="zh-CN" alt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0BF19341-53B6-EF89-FB77-40791B25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558" y="2924895"/>
                <a:ext cx="8462766" cy="819263"/>
              </a:xfrm>
              <a:prstGeom prst="rect">
                <a:avLst/>
              </a:prstGeom>
              <a:blipFill>
                <a:blip r:embed="rId6"/>
                <a:stretch>
                  <a:fillRect l="-449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63A87843-1CF7-2474-DE5A-E67DD586844E}"/>
              </a:ext>
            </a:extLst>
          </p:cNvPr>
          <p:cNvSpPr txBox="1"/>
          <p:nvPr/>
        </p:nvSpPr>
        <p:spPr>
          <a:xfrm>
            <a:off x="731536" y="6577833"/>
            <a:ext cx="8388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[Tahmasbi-Bloch’TIT18]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First-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second-order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asymptotics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2018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5995CD94-2C76-FFC7-6C56-23A86B11BD29}"/>
                  </a:ext>
                </a:extLst>
              </p:cNvPr>
              <p:cNvSpPr txBox="1"/>
              <p:nvPr/>
            </p:nvSpPr>
            <p:spPr>
              <a:xfrm>
                <a:off x="2510426" y="3654890"/>
                <a:ext cx="6897922" cy="433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induced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p>
                    </m:sSubSup>
                    <m:r>
                      <a:rPr kumimoji="1"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kumimoji="1" lang="zh-CN" altLang="en-US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sup>
                            </m:sSubSup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∥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5995CD94-2C76-FFC7-6C56-23A86B11B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26" y="3654890"/>
                <a:ext cx="6897922" cy="433388"/>
              </a:xfrm>
              <a:prstGeom prst="rect">
                <a:avLst/>
              </a:prstGeom>
              <a:blipFill>
                <a:blip r:embed="rId7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7">
            <a:extLst>
              <a:ext uri="{FF2B5EF4-FFF2-40B4-BE49-F238E27FC236}">
                <a16:creationId xmlns:a16="http://schemas.microsoft.com/office/drawing/2014/main" id="{0257E78F-4687-7AD8-34EB-D02C18CA5795}"/>
              </a:ext>
            </a:extLst>
          </p:cNvPr>
          <p:cNvSpPr/>
          <p:nvPr/>
        </p:nvSpPr>
        <p:spPr>
          <a:xfrm>
            <a:off x="1897558" y="5385601"/>
            <a:ext cx="8674408" cy="100212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0335E8D7-B966-66AD-61B4-DCC2DE1D6F46}"/>
                  </a:ext>
                </a:extLst>
              </p:cNvPr>
              <p:cNvSpPr txBox="1"/>
              <p:nvPr/>
            </p:nvSpPr>
            <p:spPr>
              <a:xfrm>
                <a:off x="1897558" y="5407744"/>
                <a:ext cx="7462299" cy="98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lnSpc>
                    <a:spcPct val="130000"/>
                  </a:lnSpc>
                  <a:buFont typeface="+mj-lt"/>
                  <a:buAutoNum type="romanUcPeriod"/>
                </a:pP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expurgated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sub-codes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zh-CN" altLang="en-US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</m:acc>
                      </m:e>
                      <m:sub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</a:t>
                </a:r>
                <a:r>
                  <a:rPr lang="zh-CN" altLang="en-US" sz="1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7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  <m:sup>
                        <m:d>
                          <m:d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7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</m:d>
                      </m:sup>
                    </m:sSubSup>
                    <m:r>
                      <a:rPr lang="en-US" altLang="zh-CN" sz="1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zh-CN" altLang="en-US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</m:acc>
                      </m:e>
                      <m:sub>
                        <m:r>
                          <a:rPr lang="en-US" altLang="zh-CN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en-US" altLang="zh-CN" sz="1700" dirty="0"/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romanUcPeriod"/>
                </a:pP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induced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zh-CN" altLang="en-US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</m:acc>
                  </m:oMath>
                </a14:m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kumimoji="1"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7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7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7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d>
                          <m:d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zh-CN" altLang="en-US" sz="17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∥</m:t>
                            </m:r>
                            <m:sSubSup>
                              <m:sSubSup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endParaRPr kumimoji="1" lang="zh-CN" alt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0335E8D7-B966-66AD-61B4-DCC2DE1D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558" y="5407744"/>
                <a:ext cx="7462299" cy="985526"/>
              </a:xfrm>
              <a:prstGeom prst="rect">
                <a:avLst/>
              </a:prstGeom>
              <a:blipFill>
                <a:blip r:embed="rId8"/>
                <a:stretch>
                  <a:fillRect l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C69CF496-0B78-F25C-EB9C-087EF11E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13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27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  <p:bldP spid="75" grpId="0"/>
      <p:bldP spid="77" grpId="0"/>
      <p:bldP spid="78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800" dirty="0">
                    <a:ea typeface="Times New Roman" charset="0"/>
                    <a:cs typeface="Times New Roman" charset="0"/>
                  </a:rPr>
                  <a:t>𝓒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" lvl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There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exists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subset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800">
                            <a:latin typeface="Times New Roman" panose="02020603050405020304" pitchFamily="18" charset="0"/>
                            <a:ea typeface="Times New Roman" charset="0"/>
                            <a:cs typeface="Times New Roman" panose="02020603050405020304" pitchFamily="18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[Tahmasbi-Bloch’TIT18]</a:t>
                </a:r>
              </a:p>
              <a:p>
                <a:pPr marL="640080" lvl="2">
                  <a:spcBef>
                    <a:spcPts val="1200"/>
                  </a:spcBef>
                  <a:buFont typeface="+mj-lt"/>
                  <a:buAutoNum type="alphaLcParenR"/>
                </a:pP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solidFill>
                                  <a:schemeClr val="tx1"/>
                                </a:solidFill>
                                <a:latin typeface="Bookman Old Style" charset="0"/>
                                <a:ea typeface="Bookman Old Style" charset="0"/>
                                <a:cs typeface="Bookman Old Style" charset="0"/>
                              </a:rPr>
                              <m:t>𝓒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𝛾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≥</m:t>
                    </m:r>
                    <m:f>
                      <m:f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zh-CN" altLang="en-US" sz="1600" dirty="0">
                                <a:solidFill>
                                  <a:schemeClr val="tx1"/>
                                </a:solidFill>
                                <a:latin typeface="Bookman Old Style" charset="0"/>
                                <a:ea typeface="Bookman Old Style" charset="0"/>
                                <a:cs typeface="Bookman Old Style" charset="0"/>
                              </a:rPr>
                              <m:t>𝓒</m:t>
                            </m:r>
                          </m:e>
                        </m:d>
                      </m:num>
                      <m:den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  <a:p>
                <a:pPr marL="640080" lvl="2">
                  <a:spcBef>
                    <a:spcPts val="1200"/>
                  </a:spcBef>
                  <a:buFont typeface="+mj-lt"/>
                  <a:buAutoNum type="alphaLcParenR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every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codeword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Bookman Old Style" charset="0"/>
                            <a:cs typeface="Times New Roman" panose="02020603050405020304" pitchFamily="18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𝛾</m:t>
                        </m:r>
                      </m:sup>
                    </m:sSup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≲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altLang="zh-CN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pigeonhole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bSup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≜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sup>
                        </m:sSub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≥</m:t>
                    </m:r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zh-CN" altLang="en-US" sz="1600">
                                    <a:ea typeface="Times New Roman" charset="0"/>
                                    <a:cs typeface="Times New Roman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𝑛</m:t>
                        </m:r>
                      </m:den>
                    </m:f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every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codeword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bSup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≲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10000"/>
                  </a:lnSpc>
                  <a:buNone/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Thm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3A87843-1CF7-2474-DE5A-E67DD586844E}"/>
              </a:ext>
            </a:extLst>
          </p:cNvPr>
          <p:cNvSpPr txBox="1"/>
          <p:nvPr/>
        </p:nvSpPr>
        <p:spPr>
          <a:xfrm>
            <a:off x="731536" y="6577833"/>
            <a:ext cx="8388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[Tahmasbi-Bloch’TIT18]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First-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second-order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asymptotics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2018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2D34A3-1E61-EB59-46C1-FA4647A632EB}"/>
              </a:ext>
            </a:extLst>
          </p:cNvPr>
          <p:cNvSpPr/>
          <p:nvPr/>
        </p:nvSpPr>
        <p:spPr>
          <a:xfrm>
            <a:off x="8766157" y="1350625"/>
            <a:ext cx="2559246" cy="43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DF00CA-D9FF-9D46-A52D-756A466C3A09}"/>
              </a:ext>
            </a:extLst>
          </p:cNvPr>
          <p:cNvSpPr/>
          <p:nvPr/>
        </p:nvSpPr>
        <p:spPr>
          <a:xfrm>
            <a:off x="8766158" y="1982409"/>
            <a:ext cx="2559246" cy="43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EBB8437-CDA6-1A64-461B-9DF31428588D}"/>
              </a:ext>
            </a:extLst>
          </p:cNvPr>
          <p:cNvSpPr/>
          <p:nvPr/>
        </p:nvSpPr>
        <p:spPr>
          <a:xfrm>
            <a:off x="8766157" y="3596906"/>
            <a:ext cx="2556383" cy="43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D78B82-455F-76B2-7D80-4599B825BD00}"/>
                  </a:ext>
                </a:extLst>
              </p:cNvPr>
              <p:cNvSpPr txBox="1"/>
              <p:nvPr/>
            </p:nvSpPr>
            <p:spPr>
              <a:xfrm>
                <a:off x="9927089" y="3212051"/>
                <a:ext cx="1779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D78B82-455F-76B2-7D80-4599B825B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089" y="3212051"/>
                <a:ext cx="177934" cy="338554"/>
              </a:xfrm>
              <a:prstGeom prst="rect">
                <a:avLst/>
              </a:prstGeom>
              <a:blipFill>
                <a:blip r:embed="rId4"/>
                <a:stretch>
                  <a:fillRect l="-20000" r="-2666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4C4B551F-C8F2-3F9A-4C7C-B42DA3A13A27}"/>
              </a:ext>
            </a:extLst>
          </p:cNvPr>
          <p:cNvSpPr/>
          <p:nvPr/>
        </p:nvSpPr>
        <p:spPr>
          <a:xfrm>
            <a:off x="10892901" y="146550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16F3CE1-C37F-798D-5D4C-DE50B1CD03BC}"/>
              </a:ext>
            </a:extLst>
          </p:cNvPr>
          <p:cNvSpPr/>
          <p:nvPr/>
        </p:nvSpPr>
        <p:spPr>
          <a:xfrm>
            <a:off x="9227570" y="165032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B5B1370-FB58-1670-B662-76644ECC306F}"/>
              </a:ext>
            </a:extLst>
          </p:cNvPr>
          <p:cNvSpPr/>
          <p:nvPr/>
        </p:nvSpPr>
        <p:spPr>
          <a:xfrm>
            <a:off x="8926628" y="161324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A16C4A4-6C81-E3E2-2D54-F7BC468F283F}"/>
              </a:ext>
            </a:extLst>
          </p:cNvPr>
          <p:cNvSpPr/>
          <p:nvPr/>
        </p:nvSpPr>
        <p:spPr>
          <a:xfrm>
            <a:off x="9552311" y="166008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27A71B1-F73E-5CFD-F2F6-DD5F735D0677}"/>
              </a:ext>
            </a:extLst>
          </p:cNvPr>
          <p:cNvSpPr/>
          <p:nvPr/>
        </p:nvSpPr>
        <p:spPr>
          <a:xfrm>
            <a:off x="9829529" y="166143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2C1709A-2957-F7D4-805A-422B4A8DCA97}"/>
              </a:ext>
            </a:extLst>
          </p:cNvPr>
          <p:cNvSpPr/>
          <p:nvPr/>
        </p:nvSpPr>
        <p:spPr>
          <a:xfrm>
            <a:off x="9192846" y="143962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225A9FB-BDB5-B76B-65F5-26FB3BFFE4C6}"/>
              </a:ext>
            </a:extLst>
          </p:cNvPr>
          <p:cNvSpPr/>
          <p:nvPr/>
        </p:nvSpPr>
        <p:spPr>
          <a:xfrm>
            <a:off x="9542009" y="1441405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B192115-34D0-F62A-ED31-71BF12CC7DCF}"/>
              </a:ext>
            </a:extLst>
          </p:cNvPr>
          <p:cNvSpPr/>
          <p:nvPr/>
        </p:nvSpPr>
        <p:spPr>
          <a:xfrm>
            <a:off x="9829529" y="143769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568A0D5-45CF-C04D-2D0C-40CFF61B39FB}"/>
              </a:ext>
            </a:extLst>
          </p:cNvPr>
          <p:cNvSpPr/>
          <p:nvPr/>
        </p:nvSpPr>
        <p:spPr>
          <a:xfrm>
            <a:off x="10096327" y="167177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5AB24CF-74D2-FAE5-6A6B-8186F3224932}"/>
              </a:ext>
            </a:extLst>
          </p:cNvPr>
          <p:cNvSpPr/>
          <p:nvPr/>
        </p:nvSpPr>
        <p:spPr>
          <a:xfrm>
            <a:off x="10084098" y="143962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1D732E3-8FEF-9387-1A3B-3980005743DE}"/>
              </a:ext>
            </a:extLst>
          </p:cNvPr>
          <p:cNvSpPr/>
          <p:nvPr/>
        </p:nvSpPr>
        <p:spPr>
          <a:xfrm>
            <a:off x="10363813" y="166279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ABC0A1D-D0F8-640E-F6EE-D39E6C5B5E2A}"/>
              </a:ext>
            </a:extLst>
          </p:cNvPr>
          <p:cNvSpPr/>
          <p:nvPr/>
        </p:nvSpPr>
        <p:spPr>
          <a:xfrm>
            <a:off x="10715954" y="167361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A48FDB0-9243-5B26-359E-9D60305D4D84}"/>
              </a:ext>
            </a:extLst>
          </p:cNvPr>
          <p:cNvSpPr/>
          <p:nvPr/>
        </p:nvSpPr>
        <p:spPr>
          <a:xfrm>
            <a:off x="10329089" y="146550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8BB4376-33E9-BDE2-F6D9-1DB9EC04B2B8}"/>
              </a:ext>
            </a:extLst>
          </p:cNvPr>
          <p:cNvSpPr/>
          <p:nvPr/>
        </p:nvSpPr>
        <p:spPr>
          <a:xfrm>
            <a:off x="10623431" y="145120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B9F3A02-B40C-D421-3EDB-A6C7819DE9E5}"/>
              </a:ext>
            </a:extLst>
          </p:cNvPr>
          <p:cNvSpPr/>
          <p:nvPr/>
        </p:nvSpPr>
        <p:spPr>
          <a:xfrm>
            <a:off x="8961354" y="207623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53FBCB3-BA47-4627-A375-50B0EBBC0108}"/>
              </a:ext>
            </a:extLst>
          </p:cNvPr>
          <p:cNvSpPr/>
          <p:nvPr/>
        </p:nvSpPr>
        <p:spPr>
          <a:xfrm>
            <a:off x="10583640" y="207623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697344B-E96D-0FA4-DBA2-F9A3F170E442}"/>
              </a:ext>
            </a:extLst>
          </p:cNvPr>
          <p:cNvSpPr/>
          <p:nvPr/>
        </p:nvSpPr>
        <p:spPr>
          <a:xfrm>
            <a:off x="8893833" y="225178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6AF2838-2D18-915E-2160-554102475860}"/>
              </a:ext>
            </a:extLst>
          </p:cNvPr>
          <p:cNvSpPr/>
          <p:nvPr/>
        </p:nvSpPr>
        <p:spPr>
          <a:xfrm>
            <a:off x="9298945" y="225178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3B0CF13-0363-FBB2-4E8B-E0B38636F79E}"/>
              </a:ext>
            </a:extLst>
          </p:cNvPr>
          <p:cNvSpPr/>
          <p:nvPr/>
        </p:nvSpPr>
        <p:spPr>
          <a:xfrm>
            <a:off x="9588312" y="225178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2F8433A-F60B-DC1F-94F7-4DD08D3E4AC2}"/>
              </a:ext>
            </a:extLst>
          </p:cNvPr>
          <p:cNvSpPr/>
          <p:nvPr/>
        </p:nvSpPr>
        <p:spPr>
          <a:xfrm>
            <a:off x="9160051" y="2078161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408F049-FAFD-C445-B996-712E8E2D387F}"/>
              </a:ext>
            </a:extLst>
          </p:cNvPr>
          <p:cNvSpPr/>
          <p:nvPr/>
        </p:nvSpPr>
        <p:spPr>
          <a:xfrm>
            <a:off x="9403118" y="208973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67A2DE-BC43-837C-6921-145C17A4B867}"/>
              </a:ext>
            </a:extLst>
          </p:cNvPr>
          <p:cNvSpPr/>
          <p:nvPr/>
        </p:nvSpPr>
        <p:spPr>
          <a:xfrm>
            <a:off x="10640139" y="2263359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DB1B866-4368-41E2-566E-27696F1196FB}"/>
              </a:ext>
            </a:extLst>
          </p:cNvPr>
          <p:cNvSpPr/>
          <p:nvPr/>
        </p:nvSpPr>
        <p:spPr>
          <a:xfrm>
            <a:off x="9831380" y="2263359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AB4B169-22A9-59E8-6CF5-4B2F8EC7352F}"/>
              </a:ext>
            </a:extLst>
          </p:cNvPr>
          <p:cNvSpPr/>
          <p:nvPr/>
        </p:nvSpPr>
        <p:spPr>
          <a:xfrm>
            <a:off x="9854533" y="207816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710BF37-00C5-4338-0F0E-20C94F01E2DD}"/>
              </a:ext>
            </a:extLst>
          </p:cNvPr>
          <p:cNvSpPr/>
          <p:nvPr/>
        </p:nvSpPr>
        <p:spPr>
          <a:xfrm>
            <a:off x="11000883" y="232042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80B3C38-B3D8-833C-146B-AE6C89FFBECA}"/>
              </a:ext>
            </a:extLst>
          </p:cNvPr>
          <p:cNvSpPr/>
          <p:nvPr/>
        </p:nvSpPr>
        <p:spPr>
          <a:xfrm>
            <a:off x="10192124" y="225371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22F94A0-EE4C-F05C-8EF4-37CE0747928E}"/>
              </a:ext>
            </a:extLst>
          </p:cNvPr>
          <p:cNvSpPr/>
          <p:nvPr/>
        </p:nvSpPr>
        <p:spPr>
          <a:xfrm>
            <a:off x="10053230" y="2080089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0DBEE37-71D9-8B05-39CC-3CE1CA1F125B}"/>
              </a:ext>
            </a:extLst>
          </p:cNvPr>
          <p:cNvSpPr/>
          <p:nvPr/>
        </p:nvSpPr>
        <p:spPr>
          <a:xfrm>
            <a:off x="10296297" y="209166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B211C1E-340B-68BC-5038-CF0792CE8AC9}"/>
              </a:ext>
            </a:extLst>
          </p:cNvPr>
          <p:cNvSpPr/>
          <p:nvPr/>
        </p:nvSpPr>
        <p:spPr>
          <a:xfrm>
            <a:off x="10976160" y="390304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78B39A9-B91A-8AAC-F46C-94FB432CDB01}"/>
              </a:ext>
            </a:extLst>
          </p:cNvPr>
          <p:cNvSpPr/>
          <p:nvPr/>
        </p:nvSpPr>
        <p:spPr>
          <a:xfrm>
            <a:off x="10641408" y="3820161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1B128D6C-8DCB-C6F5-C83A-9CCF1473A464}"/>
              </a:ext>
            </a:extLst>
          </p:cNvPr>
          <p:cNvSpPr/>
          <p:nvPr/>
        </p:nvSpPr>
        <p:spPr>
          <a:xfrm>
            <a:off x="8928555" y="3869185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5A045E1-75F8-B99D-BB6A-ACB273672DC9}"/>
              </a:ext>
            </a:extLst>
          </p:cNvPr>
          <p:cNvSpPr/>
          <p:nvPr/>
        </p:nvSpPr>
        <p:spPr>
          <a:xfrm>
            <a:off x="9333667" y="3869185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D8BEA5AA-92D5-E999-3AE6-6BAA3C67A734}"/>
              </a:ext>
            </a:extLst>
          </p:cNvPr>
          <p:cNvSpPr/>
          <p:nvPr/>
        </p:nvSpPr>
        <p:spPr>
          <a:xfrm>
            <a:off x="9623034" y="3869185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E38485E6-909C-085A-9263-563C8DEF4703}"/>
              </a:ext>
            </a:extLst>
          </p:cNvPr>
          <p:cNvSpPr/>
          <p:nvPr/>
        </p:nvSpPr>
        <p:spPr>
          <a:xfrm>
            <a:off x="9194773" y="369556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1ACB094-BB6A-6FFA-58A9-C0966E814B5F}"/>
              </a:ext>
            </a:extLst>
          </p:cNvPr>
          <p:cNvSpPr/>
          <p:nvPr/>
        </p:nvSpPr>
        <p:spPr>
          <a:xfrm>
            <a:off x="10445386" y="387989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35B6D33F-03B7-1D38-DECB-8E2AABC03854}"/>
              </a:ext>
            </a:extLst>
          </p:cNvPr>
          <p:cNvSpPr/>
          <p:nvPr/>
        </p:nvSpPr>
        <p:spPr>
          <a:xfrm>
            <a:off x="9680908" y="368398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F5C4C1A-96DC-8F6F-2010-76FD6726AC93}"/>
              </a:ext>
            </a:extLst>
          </p:cNvPr>
          <p:cNvSpPr/>
          <p:nvPr/>
        </p:nvSpPr>
        <p:spPr>
          <a:xfrm>
            <a:off x="9898977" y="387989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211116F-FB10-8C9D-6381-43DAC60B47D5}"/>
              </a:ext>
            </a:extLst>
          </p:cNvPr>
          <p:cNvSpPr/>
          <p:nvPr/>
        </p:nvSpPr>
        <p:spPr>
          <a:xfrm>
            <a:off x="9889255" y="369556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7CAECB2-B862-AE93-A723-63403C5DB702}"/>
              </a:ext>
            </a:extLst>
          </p:cNvPr>
          <p:cNvSpPr/>
          <p:nvPr/>
        </p:nvSpPr>
        <p:spPr>
          <a:xfrm>
            <a:off x="11010884" y="371871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061CC6E5-61F0-896C-A7C2-2501356612EF}"/>
              </a:ext>
            </a:extLst>
          </p:cNvPr>
          <p:cNvSpPr/>
          <p:nvPr/>
        </p:nvSpPr>
        <p:spPr>
          <a:xfrm>
            <a:off x="10226846" y="3871113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B56A178B-B80F-CC28-CE22-0DF8A75A6FBB}"/>
              </a:ext>
            </a:extLst>
          </p:cNvPr>
          <p:cNvSpPr/>
          <p:nvPr/>
        </p:nvSpPr>
        <p:spPr>
          <a:xfrm>
            <a:off x="10087952" y="369749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A1753505-6932-63E4-1C8A-E0BDCB2B70DE}"/>
              </a:ext>
            </a:extLst>
          </p:cNvPr>
          <p:cNvSpPr/>
          <p:nvPr/>
        </p:nvSpPr>
        <p:spPr>
          <a:xfrm>
            <a:off x="10331019" y="370906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2964EBB2-DEF1-792D-61FA-2F0C89034EF8}"/>
              </a:ext>
            </a:extLst>
          </p:cNvPr>
          <p:cNvSpPr/>
          <p:nvPr/>
        </p:nvSpPr>
        <p:spPr>
          <a:xfrm>
            <a:off x="8874539" y="3710995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85E5399D-59EB-69BA-97B0-E3378A75642B}"/>
              </a:ext>
            </a:extLst>
          </p:cNvPr>
          <p:cNvSpPr/>
          <p:nvPr/>
        </p:nvSpPr>
        <p:spPr>
          <a:xfrm>
            <a:off x="8835959" y="144155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008C558-0B53-4C12-6D06-FE8C832BB16E}"/>
              </a:ext>
            </a:extLst>
          </p:cNvPr>
          <p:cNvSpPr/>
          <p:nvPr/>
        </p:nvSpPr>
        <p:spPr>
          <a:xfrm>
            <a:off x="10955954" y="211573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4015331-BA8B-96B4-85DD-B79D3456C010}"/>
              </a:ext>
            </a:extLst>
          </p:cNvPr>
          <p:cNvSpPr/>
          <p:nvPr/>
        </p:nvSpPr>
        <p:spPr>
          <a:xfrm>
            <a:off x="8766157" y="2683519"/>
            <a:ext cx="2559246" cy="43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D7BD108F-C627-8709-DCA4-DA57A15623EB}"/>
              </a:ext>
            </a:extLst>
          </p:cNvPr>
          <p:cNvSpPr/>
          <p:nvPr/>
        </p:nvSpPr>
        <p:spPr>
          <a:xfrm>
            <a:off x="10892901" y="279839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2774A589-15DB-E254-4DC2-1B35128FFA0F}"/>
              </a:ext>
            </a:extLst>
          </p:cNvPr>
          <p:cNvSpPr/>
          <p:nvPr/>
        </p:nvSpPr>
        <p:spPr>
          <a:xfrm>
            <a:off x="9227570" y="298322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3669ACC-E4CA-C9FB-24ED-E1B3C513FDCC}"/>
              </a:ext>
            </a:extLst>
          </p:cNvPr>
          <p:cNvSpPr/>
          <p:nvPr/>
        </p:nvSpPr>
        <p:spPr>
          <a:xfrm>
            <a:off x="8926628" y="294614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537D5C2-8FF0-E560-F946-B9C14A44C6A5}"/>
              </a:ext>
            </a:extLst>
          </p:cNvPr>
          <p:cNvSpPr/>
          <p:nvPr/>
        </p:nvSpPr>
        <p:spPr>
          <a:xfrm>
            <a:off x="9552311" y="299297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1BF963E-8ACE-5430-B279-36B6F278C547}"/>
              </a:ext>
            </a:extLst>
          </p:cNvPr>
          <p:cNvSpPr/>
          <p:nvPr/>
        </p:nvSpPr>
        <p:spPr>
          <a:xfrm>
            <a:off x="9829529" y="299433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54FF5F1F-F5FE-E6B1-046D-36DA30299182}"/>
              </a:ext>
            </a:extLst>
          </p:cNvPr>
          <p:cNvSpPr/>
          <p:nvPr/>
        </p:nvSpPr>
        <p:spPr>
          <a:xfrm>
            <a:off x="9192846" y="277251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F7EE5800-5B84-2A4E-B630-F255E442421F}"/>
              </a:ext>
            </a:extLst>
          </p:cNvPr>
          <p:cNvSpPr/>
          <p:nvPr/>
        </p:nvSpPr>
        <p:spPr>
          <a:xfrm>
            <a:off x="9542009" y="2774299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6B2BF2B6-61D5-3BFD-B688-D6149A30B264}"/>
              </a:ext>
            </a:extLst>
          </p:cNvPr>
          <p:cNvSpPr/>
          <p:nvPr/>
        </p:nvSpPr>
        <p:spPr>
          <a:xfrm>
            <a:off x="9829529" y="277059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769E2EE-26C0-D248-772D-777F374073E3}"/>
              </a:ext>
            </a:extLst>
          </p:cNvPr>
          <p:cNvSpPr/>
          <p:nvPr/>
        </p:nvSpPr>
        <p:spPr>
          <a:xfrm>
            <a:off x="10096327" y="300466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1968967D-C975-86A5-B602-2D126D54666F}"/>
              </a:ext>
            </a:extLst>
          </p:cNvPr>
          <p:cNvSpPr/>
          <p:nvPr/>
        </p:nvSpPr>
        <p:spPr>
          <a:xfrm>
            <a:off x="10084098" y="277251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EAD5163D-A8C1-8BB1-1379-B90C4F006FC5}"/>
              </a:ext>
            </a:extLst>
          </p:cNvPr>
          <p:cNvSpPr/>
          <p:nvPr/>
        </p:nvSpPr>
        <p:spPr>
          <a:xfrm>
            <a:off x="10363813" y="299569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63C0FF89-DA15-207C-7F26-EF633EF8848C}"/>
              </a:ext>
            </a:extLst>
          </p:cNvPr>
          <p:cNvSpPr/>
          <p:nvPr/>
        </p:nvSpPr>
        <p:spPr>
          <a:xfrm>
            <a:off x="10715954" y="300650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22DC6FCC-476C-7316-95A1-60B98571F5E8}"/>
              </a:ext>
            </a:extLst>
          </p:cNvPr>
          <p:cNvSpPr/>
          <p:nvPr/>
        </p:nvSpPr>
        <p:spPr>
          <a:xfrm>
            <a:off x="10329089" y="279839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11A70F07-6332-565A-E824-FE79AA1B9419}"/>
              </a:ext>
            </a:extLst>
          </p:cNvPr>
          <p:cNvSpPr/>
          <p:nvPr/>
        </p:nvSpPr>
        <p:spPr>
          <a:xfrm>
            <a:off x="10623431" y="278409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EB525896-8F38-DEF5-9F3A-F00062817677}"/>
              </a:ext>
            </a:extLst>
          </p:cNvPr>
          <p:cNvSpPr/>
          <p:nvPr/>
        </p:nvSpPr>
        <p:spPr>
          <a:xfrm>
            <a:off x="8835959" y="277444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7D409D70-9B8E-1A3E-F896-198E60E3186E}"/>
                  </a:ext>
                </a:extLst>
              </p:cNvPr>
              <p:cNvSpPr txBox="1"/>
              <p:nvPr/>
            </p:nvSpPr>
            <p:spPr>
              <a:xfrm>
                <a:off x="7596708" y="1375491"/>
                <a:ext cx="12191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1600" dirty="0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zh-CN" altLang="en-US" sz="16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𝐾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=1)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7D409D70-9B8E-1A3E-F896-198E60E3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08" y="1375491"/>
                <a:ext cx="1219180" cy="338554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E6AAEE2-6A35-C12F-DA88-491BDCCD1C11}"/>
                  </a:ext>
                </a:extLst>
              </p:cNvPr>
              <p:cNvSpPr txBox="1"/>
              <p:nvPr/>
            </p:nvSpPr>
            <p:spPr>
              <a:xfrm>
                <a:off x="7596708" y="2027356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1600" dirty="0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zh-CN" altLang="en-US" sz="16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𝐾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=2)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E6AAEE2-6A35-C12F-DA88-491BDCCD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08" y="2027356"/>
                <a:ext cx="1223925" cy="338554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80080E8B-085D-91A4-08C0-425BF3281213}"/>
                  </a:ext>
                </a:extLst>
              </p:cNvPr>
              <p:cNvSpPr txBox="1"/>
              <p:nvPr/>
            </p:nvSpPr>
            <p:spPr>
              <a:xfrm>
                <a:off x="7596708" y="2727718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1600" dirty="0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kumimoji="1" lang="zh-CN" altLang="en-US" sz="16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𝐾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=3)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80080E8B-085D-91A4-08C0-425BF3281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08" y="2727718"/>
                <a:ext cx="1223925" cy="338554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CE911EEC-8F3C-DD97-EDB8-71DC68158E1C}"/>
                  </a:ext>
                </a:extLst>
              </p:cNvPr>
              <p:cNvSpPr txBox="1"/>
              <p:nvPr/>
            </p:nvSpPr>
            <p:spPr>
              <a:xfrm>
                <a:off x="7330356" y="3628452"/>
                <a:ext cx="1585627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1600" dirty="0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𝒦</m:t>
                          </m:r>
                          <m:r>
                            <a:rPr kumimoji="1" lang="en-US" altLang="zh-CN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kumimoji="1" lang="zh-CN" altLang="en-US" sz="16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𝐾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=|</m:t>
                      </m:r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𝒦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|)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CE911EEC-8F3C-DD97-EDB8-71DC68158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356" y="3628452"/>
                <a:ext cx="1585627" cy="360676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椭圆 88">
            <a:extLst>
              <a:ext uri="{FF2B5EF4-FFF2-40B4-BE49-F238E27FC236}">
                <a16:creationId xmlns:a16="http://schemas.microsoft.com/office/drawing/2014/main" id="{25963836-D24F-6177-A70F-2B688885B192}"/>
              </a:ext>
            </a:extLst>
          </p:cNvPr>
          <p:cNvSpPr/>
          <p:nvPr/>
        </p:nvSpPr>
        <p:spPr>
          <a:xfrm>
            <a:off x="10207251" y="1086851"/>
            <a:ext cx="1429512" cy="3175000"/>
          </a:xfrm>
          <a:prstGeom prst="ellipse">
            <a:avLst/>
          </a:prstGeom>
          <a:solidFill>
            <a:srgbClr val="92D05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FDE30CEB-45E5-7F6F-4143-8C39C3A41E74}"/>
                  </a:ext>
                </a:extLst>
              </p:cNvPr>
              <p:cNvSpPr txBox="1"/>
              <p:nvPr/>
            </p:nvSpPr>
            <p:spPr>
              <a:xfrm>
                <a:off x="11000883" y="796307"/>
                <a:ext cx="522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FDE30CEB-45E5-7F6F-4143-8C39C3A41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883" y="796307"/>
                <a:ext cx="522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32CE1EA0-E1A5-9539-1C04-051B2AF5E857}"/>
                  </a:ext>
                </a:extLst>
              </p:cNvPr>
              <p:cNvSpPr txBox="1"/>
              <p:nvPr/>
            </p:nvSpPr>
            <p:spPr>
              <a:xfrm>
                <a:off x="10520081" y="1377953"/>
                <a:ext cx="522514" cy="39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32CE1EA0-E1A5-9539-1C04-051B2AF5E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81" y="1377953"/>
                <a:ext cx="522514" cy="396647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F397468B-BAA3-EC47-F3A4-91483A79C8F4}"/>
                  </a:ext>
                </a:extLst>
              </p:cNvPr>
              <p:cNvSpPr txBox="1"/>
              <p:nvPr/>
            </p:nvSpPr>
            <p:spPr>
              <a:xfrm>
                <a:off x="10558078" y="1998181"/>
                <a:ext cx="522514" cy="396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F397468B-BAA3-EC47-F3A4-91483A79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78" y="1998181"/>
                <a:ext cx="522514" cy="396904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EB3DBA3-CB90-8C2F-0C00-B5069D830894}"/>
                  </a:ext>
                </a:extLst>
              </p:cNvPr>
              <p:cNvSpPr txBox="1"/>
              <p:nvPr/>
            </p:nvSpPr>
            <p:spPr>
              <a:xfrm>
                <a:off x="10508949" y="2711346"/>
                <a:ext cx="522514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EB3DBA3-CB90-8C2F-0C00-B5069D830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949" y="2711346"/>
                <a:ext cx="522514" cy="398314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2985D685-95FE-C42F-436B-39BF4D7A6FE2}"/>
                  </a:ext>
                </a:extLst>
              </p:cNvPr>
              <p:cNvSpPr txBox="1"/>
              <p:nvPr/>
            </p:nvSpPr>
            <p:spPr>
              <a:xfrm>
                <a:off x="10508191" y="3600393"/>
                <a:ext cx="665631" cy="437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𝒦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2985D685-95FE-C42F-436B-39BF4D7A6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191" y="3600393"/>
                <a:ext cx="665631" cy="437877"/>
              </a:xfrm>
              <a:prstGeom prst="rect">
                <a:avLst/>
              </a:prstGeom>
              <a:blipFill>
                <a:blip r:embed="rId1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灯片编号占位符 2">
            <a:extLst>
              <a:ext uri="{FF2B5EF4-FFF2-40B4-BE49-F238E27FC236}">
                <a16:creationId xmlns:a16="http://schemas.microsoft.com/office/drawing/2014/main" id="{5FE2B6DA-C269-6631-CB4E-5F494F95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14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73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9" grpId="0" animBg="1"/>
      <p:bldP spid="90" grpId="0"/>
      <p:bldP spid="91" grpId="0"/>
      <p:bldP spid="92" grpId="0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800" dirty="0">
                    <a:ea typeface="Times New Roman" charset="0"/>
                    <a:cs typeface="Times New Roman" charset="0"/>
                  </a:rPr>
                  <a:t>𝓒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" lvl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There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exists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subset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800">
                            <a:latin typeface="Times New Roman" panose="02020603050405020304" pitchFamily="18" charset="0"/>
                            <a:ea typeface="Times New Roman" charset="0"/>
                            <a:cs typeface="Times New Roman" panose="02020603050405020304" pitchFamily="18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[Tahmasbi-Bloch’TIT18]</a:t>
                </a:r>
              </a:p>
              <a:p>
                <a:pPr marL="640080" lvl="2">
                  <a:spcBef>
                    <a:spcPts val="1200"/>
                  </a:spcBef>
                  <a:buFont typeface="+mj-lt"/>
                  <a:buAutoNum type="alphaLcParenR"/>
                </a:pP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solidFill>
                                  <a:schemeClr val="tx1"/>
                                </a:solidFill>
                                <a:latin typeface="Bookman Old Style" charset="0"/>
                                <a:ea typeface="Bookman Old Style" charset="0"/>
                                <a:cs typeface="Bookman Old Style" charset="0"/>
                              </a:rPr>
                              <m:t>𝓒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  <m:t>𝛾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≥</m:t>
                    </m:r>
                    <m:f>
                      <m:f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zh-CN" altLang="en-US" sz="1600" dirty="0">
                                <a:solidFill>
                                  <a:schemeClr val="tx1"/>
                                </a:solidFill>
                                <a:latin typeface="Bookman Old Style" charset="0"/>
                                <a:ea typeface="Bookman Old Style" charset="0"/>
                                <a:cs typeface="Bookman Old Style" charset="0"/>
                              </a:rPr>
                              <m:t>𝓒</m:t>
                            </m:r>
                          </m:e>
                        </m:d>
                      </m:num>
                      <m:den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  <a:p>
                <a:pPr marL="640080" lvl="2">
                  <a:spcBef>
                    <a:spcPts val="1200"/>
                  </a:spcBef>
                  <a:buFont typeface="+mj-lt"/>
                  <a:buAutoNum type="alphaLcParenR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every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codeword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Bookman Old Style" charset="0"/>
                            <a:cs typeface="Times New Roman" panose="02020603050405020304" pitchFamily="18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𝛾</m:t>
                        </m:r>
                      </m:sup>
                    </m:sSup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≲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altLang="zh-CN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pigeonhole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bSup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≜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sup>
                        </m:sSub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≥</m:t>
                    </m:r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Bookman Old Style" charset="0"/>
                                <a:cs typeface="Bookman Old Style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zh-CN" altLang="en-US" sz="1600">
                                    <a:ea typeface="Times New Roman" charset="0"/>
                                    <a:cs typeface="Times New Roman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  <m:t>𝑛</m:t>
                        </m:r>
                      </m:den>
                    </m:f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1600" dirty="0">
                  <a:latin typeface="Bookman Old Style" charset="0"/>
                  <a:ea typeface="Bookman Old Style" charset="0"/>
                  <a:cs typeface="Bookman Old Style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every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codeword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bSup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≲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ookman Old Style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Bookman Old Style" charset="0"/>
                            <a:cs typeface="Bookman Old Style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Pigeonhole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⊆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8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altLang="zh-CN" sz="1600" dirty="0">
                    <a:latin typeface="Times New Roman" panose="02020603050405020304" pitchFamily="18" charset="0"/>
                    <a:ea typeface="Bookman Old Style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Bookman Old Style" charset="0"/>
                            <a:cs typeface="Bookman Old Style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zh-CN" altLang="en-US" sz="1600">
                                <a:ea typeface="Times New Roman" charset="0"/>
                                <a:cs typeface="Times New Roman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𝑐𝑐</m:t>
                            </m:r>
                          </m:sup>
                        </m:sSub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Bookman Old Style" charset="0"/>
                        <a:cs typeface="Bookman Old Style" charset="0"/>
                      </a:rPr>
                      <m:t>≥</m:t>
                    </m:r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suffices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(maximum)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</m:oMath>
                </a14:m>
                <a:r>
                  <a:rPr lang="zh-CN" alt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10000"/>
                  </a:lnSpc>
                  <a:buNone/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1137823"/>
                <a:ext cx="11280924" cy="5614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Thm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3A87843-1CF7-2474-DE5A-E67DD586844E}"/>
              </a:ext>
            </a:extLst>
          </p:cNvPr>
          <p:cNvSpPr txBox="1"/>
          <p:nvPr/>
        </p:nvSpPr>
        <p:spPr>
          <a:xfrm>
            <a:off x="731536" y="6577833"/>
            <a:ext cx="8388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[Tahmasbi-Bloch’TIT18]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First-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second-order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asymptotics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2018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7C048A16-3394-17E0-02B0-1730EEB90D82}"/>
              </a:ext>
            </a:extLst>
          </p:cNvPr>
          <p:cNvSpPr/>
          <p:nvPr/>
        </p:nvSpPr>
        <p:spPr>
          <a:xfrm>
            <a:off x="8766157" y="2683519"/>
            <a:ext cx="2559246" cy="43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833AF093-1539-D06E-6A2F-084D1C7757B4}"/>
              </a:ext>
            </a:extLst>
          </p:cNvPr>
          <p:cNvSpPr/>
          <p:nvPr/>
        </p:nvSpPr>
        <p:spPr>
          <a:xfrm>
            <a:off x="10892901" y="279839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295E78D8-585B-C174-620F-661DCC9AC5B7}"/>
              </a:ext>
            </a:extLst>
          </p:cNvPr>
          <p:cNvSpPr/>
          <p:nvPr/>
        </p:nvSpPr>
        <p:spPr>
          <a:xfrm>
            <a:off x="9227570" y="298322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4EBBFCEA-731F-8CE9-5D3B-C670A72588D7}"/>
              </a:ext>
            </a:extLst>
          </p:cNvPr>
          <p:cNvSpPr/>
          <p:nvPr/>
        </p:nvSpPr>
        <p:spPr>
          <a:xfrm>
            <a:off x="8926628" y="294614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FEF4147E-1B27-C105-A0D0-6C28755941CF}"/>
              </a:ext>
            </a:extLst>
          </p:cNvPr>
          <p:cNvSpPr/>
          <p:nvPr/>
        </p:nvSpPr>
        <p:spPr>
          <a:xfrm>
            <a:off x="9552311" y="299297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9401E0BC-FBC9-674F-CB0A-453B82D8E2DF}"/>
              </a:ext>
            </a:extLst>
          </p:cNvPr>
          <p:cNvSpPr/>
          <p:nvPr/>
        </p:nvSpPr>
        <p:spPr>
          <a:xfrm>
            <a:off x="9829529" y="2994332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D2A48B23-46C8-C5AB-48FA-836CDA707FF5}"/>
              </a:ext>
            </a:extLst>
          </p:cNvPr>
          <p:cNvSpPr/>
          <p:nvPr/>
        </p:nvSpPr>
        <p:spPr>
          <a:xfrm>
            <a:off x="9192846" y="277251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8771073E-3023-4893-1342-7B7132F5B87F}"/>
              </a:ext>
            </a:extLst>
          </p:cNvPr>
          <p:cNvSpPr/>
          <p:nvPr/>
        </p:nvSpPr>
        <p:spPr>
          <a:xfrm>
            <a:off x="9542009" y="2774299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F2168B7D-69D4-DF81-60A9-DAC3F17D409B}"/>
              </a:ext>
            </a:extLst>
          </p:cNvPr>
          <p:cNvSpPr/>
          <p:nvPr/>
        </p:nvSpPr>
        <p:spPr>
          <a:xfrm>
            <a:off x="9829529" y="277059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7A0F748E-D5B7-E60B-0AA7-38140B1B24D2}"/>
              </a:ext>
            </a:extLst>
          </p:cNvPr>
          <p:cNvSpPr/>
          <p:nvPr/>
        </p:nvSpPr>
        <p:spPr>
          <a:xfrm>
            <a:off x="10096327" y="300466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EC45D3CF-ED6E-5C53-C5B9-C8984F924A57}"/>
              </a:ext>
            </a:extLst>
          </p:cNvPr>
          <p:cNvSpPr/>
          <p:nvPr/>
        </p:nvSpPr>
        <p:spPr>
          <a:xfrm>
            <a:off x="10084098" y="2772518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A0A19709-CD58-5CE3-3914-CABDA2D3E381}"/>
              </a:ext>
            </a:extLst>
          </p:cNvPr>
          <p:cNvSpPr/>
          <p:nvPr/>
        </p:nvSpPr>
        <p:spPr>
          <a:xfrm>
            <a:off x="10363813" y="2995690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椭圆 174">
            <a:extLst>
              <a:ext uri="{FF2B5EF4-FFF2-40B4-BE49-F238E27FC236}">
                <a16:creationId xmlns:a16="http://schemas.microsoft.com/office/drawing/2014/main" id="{0BA7857F-F801-1830-17B1-B1BC0D289E86}"/>
              </a:ext>
            </a:extLst>
          </p:cNvPr>
          <p:cNvSpPr/>
          <p:nvPr/>
        </p:nvSpPr>
        <p:spPr>
          <a:xfrm>
            <a:off x="10715954" y="300650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9399E780-1E5D-47E2-72C0-E6AE1BA5C700}"/>
              </a:ext>
            </a:extLst>
          </p:cNvPr>
          <p:cNvSpPr/>
          <p:nvPr/>
        </p:nvSpPr>
        <p:spPr>
          <a:xfrm>
            <a:off x="10329089" y="2798397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8BC9CCD4-1726-79B5-B496-6942EDB6DADE}"/>
              </a:ext>
            </a:extLst>
          </p:cNvPr>
          <p:cNvSpPr/>
          <p:nvPr/>
        </p:nvSpPr>
        <p:spPr>
          <a:xfrm>
            <a:off x="10623431" y="2784094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DA856F72-A1A7-7D6B-1ABF-8F979D1F4EBA}"/>
              </a:ext>
            </a:extLst>
          </p:cNvPr>
          <p:cNvSpPr/>
          <p:nvPr/>
        </p:nvSpPr>
        <p:spPr>
          <a:xfrm>
            <a:off x="8835959" y="2774446"/>
            <a:ext cx="69448" cy="6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CBF4FBA3-1F3B-5CDD-7910-DB82A1B4C596}"/>
                  </a:ext>
                </a:extLst>
              </p:cNvPr>
              <p:cNvSpPr txBox="1"/>
              <p:nvPr/>
            </p:nvSpPr>
            <p:spPr>
              <a:xfrm>
                <a:off x="7596708" y="2727718"/>
                <a:ext cx="1144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1600" dirty="0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kumimoji="1" lang="zh-CN" altLang="en-US" sz="16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𝐾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sz="1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CBF4FBA3-1F3B-5CDD-7910-DB82A1B4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08" y="2727718"/>
                <a:ext cx="1144224" cy="33855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椭圆 182">
            <a:extLst>
              <a:ext uri="{FF2B5EF4-FFF2-40B4-BE49-F238E27FC236}">
                <a16:creationId xmlns:a16="http://schemas.microsoft.com/office/drawing/2014/main" id="{5EFC5950-E721-FF1B-758F-94E024ED9B4D}"/>
              </a:ext>
            </a:extLst>
          </p:cNvPr>
          <p:cNvSpPr/>
          <p:nvPr/>
        </p:nvSpPr>
        <p:spPr>
          <a:xfrm>
            <a:off x="10207251" y="1086851"/>
            <a:ext cx="1429512" cy="3175000"/>
          </a:xfrm>
          <a:prstGeom prst="ellipse">
            <a:avLst/>
          </a:prstGeom>
          <a:solidFill>
            <a:srgbClr val="92D05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BD0CC4AE-D231-D480-E716-42147ABC2BA2}"/>
                  </a:ext>
                </a:extLst>
              </p:cNvPr>
              <p:cNvSpPr txBox="1"/>
              <p:nvPr/>
            </p:nvSpPr>
            <p:spPr>
              <a:xfrm>
                <a:off x="11000883" y="796307"/>
                <a:ext cx="522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BD0CC4AE-D231-D480-E716-42147ABC2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883" y="796307"/>
                <a:ext cx="5225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8B421FBF-0BB1-5ECC-3C9A-FB70037E4B88}"/>
                  </a:ext>
                </a:extLst>
              </p:cNvPr>
              <p:cNvSpPr txBox="1"/>
              <p:nvPr/>
            </p:nvSpPr>
            <p:spPr>
              <a:xfrm>
                <a:off x="10508949" y="2711346"/>
                <a:ext cx="511294" cy="40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zh-CN" altLang="en-US">
                              <a:ea typeface="Times New Roman" charset="0"/>
                              <a:cs typeface="Times New Roman" charset="0"/>
                            </a:rPr>
                            <m:t>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8B421FBF-0BB1-5ECC-3C9A-FB70037E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949" y="2711346"/>
                <a:ext cx="511294" cy="403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灯片编号占位符 2">
            <a:extLst>
              <a:ext uri="{FF2B5EF4-FFF2-40B4-BE49-F238E27FC236}">
                <a16:creationId xmlns:a16="http://schemas.microsoft.com/office/drawing/2014/main" id="{87120438-EB32-651B-F371-A6AA68EB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15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848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5" y="1137823"/>
                <a:ext cx="11631654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clever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channel: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10000"/>
                  </a:lnSpc>
                  <a:buNone/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worst”</a:t>
                </a:r>
                <a:r>
                  <a:rPr lang="zh-CN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“capacity”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worst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[Theorem</a:t>
                </a:r>
                <a:r>
                  <a:rPr kumimoji="1"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</a:t>
                </a:r>
                <a:r>
                  <a:rPr kumimoji="1"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strengthened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(Lemma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low-weight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5" y="1137823"/>
                <a:ext cx="11631654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Thm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1BB2F932-7B26-EDBC-BC90-43BCE652E314}"/>
              </a:ext>
            </a:extLst>
          </p:cNvPr>
          <p:cNvSpPr/>
          <p:nvPr/>
        </p:nvSpPr>
        <p:spPr>
          <a:xfrm>
            <a:off x="1246648" y="2417527"/>
            <a:ext cx="9300266" cy="90648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B612D4DA-D4F1-051B-454D-EFB1AE3F1B63}"/>
                  </a:ext>
                </a:extLst>
              </p:cNvPr>
              <p:cNvSpPr txBox="1"/>
              <p:nvPr/>
            </p:nvSpPr>
            <p:spPr>
              <a:xfrm>
                <a:off x="1271700" y="2260671"/>
                <a:ext cx="9418732" cy="102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(borrowed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1"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argmax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1" lang="zh-CN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𝒳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B612D4DA-D4F1-051B-454D-EFB1AE3F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00" y="2260671"/>
                <a:ext cx="9418732" cy="1026948"/>
              </a:xfrm>
              <a:prstGeom prst="rect">
                <a:avLst/>
              </a:prstGeom>
              <a:blipFill>
                <a:blip r:embed="rId4"/>
                <a:stretch>
                  <a:fillRect l="-404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79E6F06-E92B-8072-8AB6-CEAE60048E7F}"/>
                  </a:ext>
                </a:extLst>
              </p:cNvPr>
              <p:cNvSpPr txBox="1"/>
              <p:nvPr/>
            </p:nvSpPr>
            <p:spPr>
              <a:xfrm>
                <a:off x="2310661" y="2912305"/>
                <a:ext cx="7824450" cy="291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𝒴</m:t>
                              </m:r>
                              <m: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altLang="zh-CN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𝒴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𝒳</m:t>
                              </m:r>
                            </m:e>
                          </m:d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kumimoji="1" lang="zh-CN" alt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kumimoji="1" lang="zh-CN" alt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a:rPr kumimoji="1" lang="zh-CN" alt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𝒴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altLang="zh-CN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𝒴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and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79E6F06-E92B-8072-8AB6-CEAE6004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661" y="2912305"/>
                <a:ext cx="7824450" cy="291875"/>
              </a:xfrm>
              <a:prstGeom prst="rect">
                <a:avLst/>
              </a:prstGeom>
              <a:blipFill>
                <a:blip r:embed="rId5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文本框 97">
            <a:extLst>
              <a:ext uri="{FF2B5EF4-FFF2-40B4-BE49-F238E27FC236}">
                <a16:creationId xmlns:a16="http://schemas.microsoft.com/office/drawing/2014/main" id="{4FB57D99-606F-25C8-4C14-8D3738D2B91C}"/>
              </a:ext>
            </a:extLst>
          </p:cNvPr>
          <p:cNvSpPr txBox="1"/>
          <p:nvPr/>
        </p:nvSpPr>
        <p:spPr>
          <a:xfrm>
            <a:off x="731536" y="6551831"/>
            <a:ext cx="845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Kangarshahi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Guillén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Fàbregas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’TIT21]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single-letter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upper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bound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capacity,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2021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圆角矩形 98">
                <a:extLst>
                  <a:ext uri="{FF2B5EF4-FFF2-40B4-BE49-F238E27FC236}">
                    <a16:creationId xmlns:a16="http://schemas.microsoft.com/office/drawing/2014/main" id="{A1C8CB62-B23D-1185-CEAE-A74E169D4B21}"/>
                  </a:ext>
                </a:extLst>
              </p:cNvPr>
              <p:cNvSpPr/>
              <p:nvPr/>
            </p:nvSpPr>
            <p:spPr>
              <a:xfrm>
                <a:off x="1246648" y="4543187"/>
                <a:ext cx="9300266" cy="989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(Upper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Bound)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sSub>
                      <m:sSubPr>
                        <m:ctrlP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kumimoji="1"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kumimoji="1"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kumimoji="1"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𝔻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  <m:r>
                                  <a:rPr lang="zh-CN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</a:rPr>
                  <a:t>.</a:t>
                </a:r>
                <a:r>
                  <a:rPr kumimoji="1" lang="zh-CN" altLang="en-US" sz="1600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圆角矩形 98">
                <a:extLst>
                  <a:ext uri="{FF2B5EF4-FFF2-40B4-BE49-F238E27FC236}">
                    <a16:creationId xmlns:a16="http://schemas.microsoft.com/office/drawing/2014/main" id="{A1C8CB62-B23D-1185-CEAE-A74E169D4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48" y="4543187"/>
                <a:ext cx="9300266" cy="98955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64335DFF-5447-5879-6463-F1042E44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16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019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97" grpId="0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5" y="1137823"/>
                <a:ext cx="11631654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clever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sz="1600">
                            <a:ea typeface="Times New Roman" charset="0"/>
                            <a:cs typeface="Times New Roman" charset="0"/>
                          </a:rPr>
                          <m:t>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𝑐𝑐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Somekh-Baruch’TIT22]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alphabet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necessarily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auxiliary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necessarily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</a:p>
              <a:p>
                <a:pPr lvl="1">
                  <a:lnSpc>
                    <a:spcPct val="11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914400" lvl="2" indent="0">
                  <a:lnSpc>
                    <a:spcPct val="110000"/>
                  </a:lnSpc>
                  <a:buNone/>
                </a:pPr>
                <a:endParaRPr kumimoji="1" lang="en-US" altLang="zh-CN" sz="13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kumimoji="1" lang="zh-CN" alt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1"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𝑃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kumimoji="1"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5" y="1137823"/>
                <a:ext cx="11631654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FB57D99-606F-25C8-4C14-8D3738D2B91C}"/>
              </a:ext>
            </a:extLst>
          </p:cNvPr>
          <p:cNvSpPr txBox="1"/>
          <p:nvPr/>
        </p:nvSpPr>
        <p:spPr>
          <a:xfrm>
            <a:off x="731536" y="6551831"/>
            <a:ext cx="845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Kangarshahi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Guillén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Fàbregas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’TIT21]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single-letter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upper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bound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capacity,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2021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3ABA2A-B427-E95B-0D86-AC40BBE66BB7}"/>
              </a:ext>
            </a:extLst>
          </p:cNvPr>
          <p:cNvSpPr txBox="1"/>
          <p:nvPr/>
        </p:nvSpPr>
        <p:spPr>
          <a:xfrm>
            <a:off x="731536" y="6377739"/>
            <a:ext cx="9413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Somekh-Baruch’TIT22]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single-letter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upper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bound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capacity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multicast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transmission,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2022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F75CAC-8A1C-FC14-17CE-A4E8698366AA}"/>
              </a:ext>
            </a:extLst>
          </p:cNvPr>
          <p:cNvSpPr/>
          <p:nvPr/>
        </p:nvSpPr>
        <p:spPr>
          <a:xfrm>
            <a:off x="1181622" y="3093930"/>
            <a:ext cx="9828756" cy="114696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E1FCA5-123D-A7BB-5C14-AE8CE476F267}"/>
                  </a:ext>
                </a:extLst>
              </p:cNvPr>
              <p:cNvSpPr txBox="1"/>
              <p:nvPr/>
            </p:nvSpPr>
            <p:spPr>
              <a:xfrm>
                <a:off x="1302706" y="3162543"/>
                <a:ext cx="9707671" cy="98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[Somekh-Baruch’TIT22]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𝒳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×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broadcast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𝑌𝑈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</m:e>
                      <m:e>
                        <m:r>
                          <a:rPr kumimoji="1" lang="zh-CN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∀</m:t>
                        </m:r>
                        <m:d>
                          <m:d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zh-CN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such</m:t>
                        </m:r>
                        <m:r>
                          <a:rPr kumimoji="1" lang="zh-CN" alt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that</m:t>
                        </m:r>
                        <m:r>
                          <a:rPr kumimoji="1" lang="zh-CN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altLang="zh-CN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𝒳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𝑌𝑈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E1FCA5-123D-A7BB-5C14-AE8CE476F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06" y="3162543"/>
                <a:ext cx="9707671" cy="985141"/>
              </a:xfrm>
              <a:prstGeom prst="rect">
                <a:avLst/>
              </a:prstGeom>
              <a:blipFill>
                <a:blip r:embed="rId4"/>
                <a:stretch>
                  <a:fillRect l="-392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1A5B344B-4901-E845-1D00-51CCE796363F}"/>
                  </a:ext>
                </a:extLst>
              </p:cNvPr>
              <p:cNvSpPr/>
              <p:nvPr/>
            </p:nvSpPr>
            <p:spPr>
              <a:xfrm>
                <a:off x="1181622" y="4432999"/>
                <a:ext cx="9828755" cy="989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func>
                      <m:func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1"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):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𝑌𝑈</m:t>
                                </m:r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kumimoji="1" lang="el-GR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kumimoji="1"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𝑈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</a:rPr>
                  <a:t>.</a:t>
                </a:r>
                <a:r>
                  <a:rPr kumimoji="1" lang="zh-CN" altLang="en-US" sz="1600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1A5B344B-4901-E845-1D00-51CCE7963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22" y="4432999"/>
                <a:ext cx="9828755" cy="989556"/>
              </a:xfrm>
              <a:prstGeom prst="roundRect">
                <a:avLst/>
              </a:prstGeom>
              <a:blipFill>
                <a:blip r:embed="rId5"/>
                <a:stretch>
                  <a:fillRect b="-2469"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45E5395-03F2-56E1-C70C-35A43CE43CEB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184491" y="2819333"/>
            <a:ext cx="1465204" cy="813216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DC7118-C527-4357-A0B5-F1946B3D33A7}"/>
                  </a:ext>
                </a:extLst>
              </p:cNvPr>
              <p:cNvSpPr txBox="1"/>
              <p:nvPr/>
            </p:nvSpPr>
            <p:spPr>
              <a:xfrm>
                <a:off x="9765466" y="2284789"/>
                <a:ext cx="16984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kumimoji="1"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kumimoji="1" lang="zh-CN" altLang="en-US" sz="1600" dirty="0">
                    <a:solidFill>
                      <a:srgbClr val="C00000"/>
                    </a:solidFill>
                  </a:rPr>
                  <a:t> </a:t>
                </a:r>
                <a:endParaRPr kumimoji="1" lang="en-US" altLang="zh-CN" sz="1600" dirty="0">
                  <a:solidFill>
                    <a:srgbClr val="C00000"/>
                  </a:solidFill>
                </a:endParaRPr>
              </a:p>
              <a:p>
                <a:r>
                  <a:rPr kumimoji="1" lang="en-US" altLang="zh-CN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kumimoji="1" lang="zh-CN" altLang="en-US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</m:oMath>
                </a14:m>
                <a:r>
                  <a:rPr kumimoji="1" lang="zh-CN" altLang="en-US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zh-CN" alt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DC7118-C527-4357-A0B5-F1946B3D3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66" y="2284789"/>
                <a:ext cx="1698414" cy="492443"/>
              </a:xfrm>
              <a:prstGeom prst="rect">
                <a:avLst/>
              </a:prstGeom>
              <a:blipFill>
                <a:blip r:embed="rId6"/>
                <a:stretch>
                  <a:fillRect l="-6667" r="-1481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567A769-7081-611A-1D16-5E96D011992F}"/>
              </a:ext>
            </a:extLst>
          </p:cNvPr>
          <p:cNvSpPr/>
          <p:nvPr/>
        </p:nvSpPr>
        <p:spPr>
          <a:xfrm>
            <a:off x="9662710" y="2228505"/>
            <a:ext cx="1973970" cy="59082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EB2A62A5-F3E9-9879-3717-93A1AB4B955B}"/>
              </a:ext>
            </a:extLst>
          </p:cNvPr>
          <p:cNvSpPr/>
          <p:nvPr/>
        </p:nvSpPr>
        <p:spPr>
          <a:xfrm rot="16200000">
            <a:off x="8206590" y="5127769"/>
            <a:ext cx="113147" cy="136082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7169464-79EF-B6FA-8FE9-404D426A34EF}"/>
                  </a:ext>
                </a:extLst>
              </p:cNvPr>
              <p:cNvSpPr txBox="1"/>
              <p:nvPr/>
            </p:nvSpPr>
            <p:spPr>
              <a:xfrm>
                <a:off x="8186656" y="5477648"/>
                <a:ext cx="4005343" cy="384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|</m:t>
                              </m:r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𝑍</m:t>
                              </m:r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|</m:t>
                              </m:r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zh-CN" alt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𝔻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zh-CN" alt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7169464-79EF-B6FA-8FE9-404D426A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656" y="5477648"/>
                <a:ext cx="4005343" cy="384849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8A2F8F07-E5B0-57C5-1331-BEA35A9DDE94}"/>
              </a:ext>
            </a:extLst>
          </p:cNvPr>
          <p:cNvCxnSpPr>
            <a:cxnSpLocks/>
          </p:cNvCxnSpPr>
          <p:nvPr/>
        </p:nvCxnSpPr>
        <p:spPr>
          <a:xfrm>
            <a:off x="8186656" y="4922729"/>
            <a:ext cx="604323" cy="16283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D065C33-2868-1E94-96F1-841C4DC2DB56}"/>
                  </a:ext>
                </a:extLst>
              </p:cNvPr>
              <p:cNvSpPr/>
              <p:nvPr/>
            </p:nvSpPr>
            <p:spPr>
              <a:xfrm>
                <a:off x="8805797" y="4732571"/>
                <a:ext cx="2219398" cy="590828"/>
              </a:xfrm>
              <a:prstGeom prst="rect">
                <a:avLst/>
              </a:pr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zh-CN" sz="15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kumimoji="1" lang="zh-CN" altLang="en-US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D065C33-2868-1E94-96F1-841C4DC2D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97" y="4732571"/>
                <a:ext cx="2219398" cy="590828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 w="2222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灯片编号占位符 2">
            <a:extLst>
              <a:ext uri="{FF2B5EF4-FFF2-40B4-BE49-F238E27FC236}">
                <a16:creationId xmlns:a16="http://schemas.microsoft.com/office/drawing/2014/main" id="{6AA5610A-29B4-CC32-C0C6-E942123D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17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6" grpId="0"/>
      <p:bldP spid="7" grpId="0" animBg="1"/>
      <p:bldP spid="15" grpId="0" animBg="1"/>
      <p:bldP spid="22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B2AB3-CD51-4548-B37E-4449F9B3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767" y="1403078"/>
            <a:ext cx="8036259" cy="323761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br>
              <a:rPr lang="en-US" altLang="zh-CN" sz="4800" dirty="0"/>
            </a:br>
            <a:r>
              <a:rPr lang="en-US" altLang="zh-CN" sz="4800" dirty="0"/>
              <a:t>Q</a:t>
            </a:r>
            <a:r>
              <a:rPr lang="zh-CN" altLang="en-US" sz="4800" dirty="0"/>
              <a:t> </a:t>
            </a:r>
            <a:r>
              <a:rPr lang="en-US" altLang="zh-CN" sz="4800" dirty="0"/>
              <a:t>&amp;</a:t>
            </a:r>
            <a:r>
              <a:rPr lang="zh-CN" altLang="en-US" sz="4800" dirty="0"/>
              <a:t> </a:t>
            </a:r>
            <a:r>
              <a:rPr lang="en-US" altLang="zh-CN" sz="4800" dirty="0"/>
              <a:t>A</a:t>
            </a:r>
            <a:endParaRPr lang="zh-CN" altLang="en-US" sz="4100" dirty="0"/>
          </a:p>
        </p:txBody>
      </p:sp>
      <p:pic>
        <p:nvPicPr>
          <p:cNvPr id="4" name="Picture 3" descr="Programming data on computer monitor">
            <a:extLst>
              <a:ext uri="{FF2B5EF4-FFF2-40B4-BE49-F238E27FC236}">
                <a16:creationId xmlns:a16="http://schemas.microsoft.com/office/drawing/2014/main" id="{86B2E144-1FA0-4C1B-8305-50C92EFFC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3" r="25595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04F80AB-946F-4A58-BBA2-016D0CEAD55A}"/>
              </a:ext>
            </a:extLst>
          </p:cNvPr>
          <p:cNvSpPr txBox="1"/>
          <p:nvPr/>
        </p:nvSpPr>
        <p:spPr>
          <a:xfrm>
            <a:off x="2332346" y="1834256"/>
            <a:ext cx="5145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0" dirty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zh-CN" altLang="en-US" sz="72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7200" b="0" dirty="0">
                <a:solidFill>
                  <a:schemeClr val="accent1">
                    <a:lumMod val="75000"/>
                  </a:schemeClr>
                </a:solidFill>
              </a:rPr>
              <a:t>YOU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59BF329D-6898-41AC-584B-FEFE4995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18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356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04" y="633219"/>
            <a:ext cx="2965938" cy="2921385"/>
          </a:xfrm>
        </p:spPr>
        <p:txBody>
          <a:bodyPr anchor="t">
            <a:normAutofit/>
          </a:bodyPr>
          <a:lstStyle/>
          <a:p>
            <a:r>
              <a:rPr lang="en-US" altLang="zh-CN" sz="5400" dirty="0"/>
              <a:t>Outline</a:t>
            </a:r>
            <a:endParaRPr lang="zh-CN" altLang="en-US" sz="5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2744FD-8AA4-ECC1-3BF6-8B1B8ACA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289" y="728619"/>
            <a:ext cx="7202466" cy="540075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(Theorem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(Theorem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binary-input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binary-output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undetected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422E075-724E-D3C8-221E-4FBFBA61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2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5459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Transmission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status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panose="02040503050406030204" pitchFamily="18" charset="0"/>
                      </a:rPr>
                      <m:t>𝚲</m:t>
                    </m:r>
                    <m:r>
                      <a:rPr kumimoji="1"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kumimoji="1"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transmitting: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(where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innocent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transmitting: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kumimoji="1" lang="zh-CN" altLang="en-US" sz="18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8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18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kumimoji="1"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kumimoji="1"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endParaRPr kumimoji="1" lang="en-US" altLang="zh-CN" sz="18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Binary-Input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innocent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symbol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’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information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symbol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’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Extreme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cases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excluded: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zh-CN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zh-CN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zh-CN" alt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[Bloch’TIT16]</a:t>
                </a:r>
                <a:endParaRPr kumimoji="1" lang="en-US" altLang="zh-CN" sz="16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Reliability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criterion: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brk m:alnAt="7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𝑚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ℳ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𝒦</m:t>
                            </m:r>
                          </m:lim>
                        </m:limLow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kumimoji="1" lang="zh-CN" alt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endParaRPr kumimoji="1" lang="en-US" altLang="zh-CN" sz="1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US" altLang="zh-CN" sz="12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7" y="106081"/>
            <a:ext cx="10604518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E06B5B1-B44F-C356-493A-D7AB3E0535DE}"/>
              </a:ext>
            </a:extLst>
          </p:cNvPr>
          <p:cNvSpPr/>
          <p:nvPr/>
        </p:nvSpPr>
        <p:spPr>
          <a:xfrm>
            <a:off x="3256193" y="1803979"/>
            <a:ext cx="865777" cy="488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Enc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DAC9D37-F545-D1A3-C159-7F8507EFE50B}"/>
              </a:ext>
            </a:extLst>
          </p:cNvPr>
          <p:cNvSpPr/>
          <p:nvPr/>
        </p:nvSpPr>
        <p:spPr>
          <a:xfrm>
            <a:off x="6828231" y="1895418"/>
            <a:ext cx="857678" cy="302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Dec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/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𝑌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/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𝑍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8CAAA9E8-49CF-E760-675B-B4CB93C275F2}"/>
              </a:ext>
            </a:extLst>
          </p:cNvPr>
          <p:cNvCxnSpPr/>
          <p:nvPr/>
        </p:nvCxnSpPr>
        <p:spPr>
          <a:xfrm flipV="1">
            <a:off x="4118799" y="2048234"/>
            <a:ext cx="826718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73FE5BC3-389D-BC41-D5FE-9F56FD33EFE2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197748" y="2259291"/>
            <a:ext cx="960170" cy="5353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4D1D735-184E-EE07-E660-4BCFC3FEE3EE}"/>
              </a:ext>
            </a:extLst>
          </p:cNvPr>
          <p:cNvCxnSpPr/>
          <p:nvPr/>
        </p:nvCxnSpPr>
        <p:spPr>
          <a:xfrm>
            <a:off x="2907891" y="2220314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26472FE-ABED-1482-0EB0-A4C7C7CF714D}"/>
              </a:ext>
            </a:extLst>
          </p:cNvPr>
          <p:cNvCxnSpPr/>
          <p:nvPr/>
        </p:nvCxnSpPr>
        <p:spPr>
          <a:xfrm flipV="1">
            <a:off x="5857977" y="2046892"/>
            <a:ext cx="970254" cy="1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2101E0-4E14-C5BF-F88E-05E34D393B1B}"/>
              </a:ext>
            </a:extLst>
          </p:cNvPr>
          <p:cNvCxnSpPr/>
          <p:nvPr/>
        </p:nvCxnSpPr>
        <p:spPr>
          <a:xfrm flipV="1">
            <a:off x="7685909" y="2039480"/>
            <a:ext cx="238518" cy="7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27FAFB4A-A14B-3F16-2DB5-051D75ACD601}"/>
              </a:ext>
            </a:extLst>
          </p:cNvPr>
          <p:cNvCxnSpPr/>
          <p:nvPr/>
        </p:nvCxnSpPr>
        <p:spPr>
          <a:xfrm flipV="1">
            <a:off x="5857977" y="3004996"/>
            <a:ext cx="911083" cy="4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70D74C5-6E55-C833-2746-4B08EAA97DB3}"/>
              </a:ext>
            </a:extLst>
          </p:cNvPr>
          <p:cNvSpPr/>
          <p:nvPr/>
        </p:nvSpPr>
        <p:spPr>
          <a:xfrm>
            <a:off x="6769060" y="2848172"/>
            <a:ext cx="1096032" cy="309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Estimator</a:t>
            </a:r>
            <a:r>
              <a:rPr kumimoji="1" lang="zh-CN" altLang="en-US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kumimoji="1" lang="en-US" altLang="zh-CN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</a:t>
            </a:r>
            <a:endParaRPr kumimoji="1"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8AC1BDE-79AD-EB08-15F9-4BBD93B45389}"/>
              </a:ext>
            </a:extLst>
          </p:cNvPr>
          <p:cNvCxnSpPr/>
          <p:nvPr/>
        </p:nvCxnSpPr>
        <p:spPr>
          <a:xfrm flipV="1">
            <a:off x="7859074" y="2997433"/>
            <a:ext cx="263232" cy="5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66C49DA2-D7EA-9567-001A-898636B2466B}"/>
              </a:ext>
            </a:extLst>
          </p:cNvPr>
          <p:cNvSpPr/>
          <p:nvPr/>
        </p:nvSpPr>
        <p:spPr>
          <a:xfrm>
            <a:off x="5081376" y="1220132"/>
            <a:ext cx="904977" cy="311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1CAC308E-30C0-F6FA-CEEC-D09FA75AAD46}"/>
              </a:ext>
            </a:extLst>
          </p:cNvPr>
          <p:cNvCxnSpPr>
            <a:cxnSpLocks/>
            <a:stCxn id="28" idx="1"/>
            <a:endCxn id="31" idx="0"/>
          </p:cNvCxnSpPr>
          <p:nvPr/>
        </p:nvCxnSpPr>
        <p:spPr>
          <a:xfrm rot="10800000" flipV="1">
            <a:off x="2871392" y="1375951"/>
            <a:ext cx="2209985" cy="25440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3F7FEEE-CAFE-6630-1E85-B0C87888A071}"/>
              </a:ext>
            </a:extLst>
          </p:cNvPr>
          <p:cNvCxnSpPr>
            <a:cxnSpLocks/>
            <a:stCxn id="28" idx="3"/>
            <a:endCxn id="14" idx="0"/>
          </p:cNvCxnSpPr>
          <p:nvPr/>
        </p:nvCxnSpPr>
        <p:spPr>
          <a:xfrm>
            <a:off x="5986353" y="1375951"/>
            <a:ext cx="1270717" cy="51946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56304339-FA71-CAC5-1DBD-54BAD06D85F0}"/>
              </a:ext>
            </a:extLst>
          </p:cNvPr>
          <p:cNvSpPr/>
          <p:nvPr/>
        </p:nvSpPr>
        <p:spPr>
          <a:xfrm>
            <a:off x="1484878" y="1630359"/>
            <a:ext cx="2773026" cy="975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6F837FA-629C-2334-6536-28029FC83A79}"/>
              </a:ext>
            </a:extLst>
          </p:cNvPr>
          <p:cNvSpPr/>
          <p:nvPr/>
        </p:nvSpPr>
        <p:spPr>
          <a:xfrm>
            <a:off x="6694918" y="1753091"/>
            <a:ext cx="2257237" cy="6182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CB6EBA-B771-A2EE-D2DE-F3DF7F02893A}"/>
              </a:ext>
            </a:extLst>
          </p:cNvPr>
          <p:cNvSpPr/>
          <p:nvPr/>
        </p:nvSpPr>
        <p:spPr>
          <a:xfrm>
            <a:off x="6648784" y="2692216"/>
            <a:ext cx="2464009" cy="636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/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𝒦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" descr="C:\Users\Howard\AppData\Local\Microsoft\Windows\Temporary Internet Files\Content.IE5\E3MEVNKC\MC900441465[1].png">
            <a:extLst>
              <a:ext uri="{FF2B5EF4-FFF2-40B4-BE49-F238E27FC236}">
                <a16:creationId xmlns:a16="http://schemas.microsoft.com/office/drawing/2014/main" id="{53F0C35E-3CBE-CD83-0354-8319DD89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7" y="1238559"/>
            <a:ext cx="1205566" cy="1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Howard\AppData\Local\Microsoft\Windows\Temporary Internet Files\Content.IE5\5G60T724\MC900187159[1].wmf">
            <a:extLst>
              <a:ext uri="{FF2B5EF4-FFF2-40B4-BE49-F238E27FC236}">
                <a16:creationId xmlns:a16="http://schemas.microsoft.com/office/drawing/2014/main" id="{BE2110F0-0222-0F76-3946-7F2F4576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6734" y="1420060"/>
            <a:ext cx="828907" cy="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0">
            <a:extLst>
              <a:ext uri="{FF2B5EF4-FFF2-40B4-BE49-F238E27FC236}">
                <a16:creationId xmlns:a16="http://schemas.microsoft.com/office/drawing/2014/main" id="{994AF9CA-35BF-A5C3-033A-7B6F53F334E9}"/>
              </a:ext>
            </a:extLst>
          </p:cNvPr>
          <p:cNvSpPr txBox="1"/>
          <p:nvPr/>
        </p:nvSpPr>
        <p:spPr>
          <a:xfrm>
            <a:off x="9223846" y="15958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Bob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8EBE59-3FCD-9BAB-8577-3216FF4289DF}"/>
              </a:ext>
            </a:extLst>
          </p:cNvPr>
          <p:cNvSpPr txBox="1"/>
          <p:nvPr/>
        </p:nvSpPr>
        <p:spPr>
          <a:xfrm>
            <a:off x="8490841" y="1547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C25AE807-3B65-86B0-CBC6-A9ADF1E95AA1}"/>
              </a:ext>
            </a:extLst>
          </p:cNvPr>
          <p:cNvSpPr txBox="1"/>
          <p:nvPr/>
        </p:nvSpPr>
        <p:spPr>
          <a:xfrm>
            <a:off x="771292" y="20871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Alice</a:t>
            </a:r>
          </a:p>
        </p:txBody>
      </p:sp>
      <p:pic>
        <p:nvPicPr>
          <p:cNvPr id="41" name="Picture 3" descr="C:\Users\Howard\AppData\Local\Microsoft\Windows\Temporary Internet Files\Content.IE5\GI85S2D8\MC900150005[1].wmf">
            <a:extLst>
              <a:ext uri="{FF2B5EF4-FFF2-40B4-BE49-F238E27FC236}">
                <a16:creationId xmlns:a16="http://schemas.microsoft.com/office/drawing/2014/main" id="{8CB1F51D-5EC2-C234-3905-45258FA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492" y="2596060"/>
            <a:ext cx="541894" cy="8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0">
            <a:extLst>
              <a:ext uri="{FF2B5EF4-FFF2-40B4-BE49-F238E27FC236}">
                <a16:creationId xmlns:a16="http://schemas.microsoft.com/office/drawing/2014/main" id="{19604C84-1C0F-776F-43B5-89CCAF1CB042}"/>
              </a:ext>
            </a:extLst>
          </p:cNvPr>
          <p:cNvSpPr txBox="1"/>
          <p:nvPr/>
        </p:nvSpPr>
        <p:spPr>
          <a:xfrm>
            <a:off x="9162208" y="2806174"/>
            <a:ext cx="77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Willie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/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FD08FC95-C7EF-40EE-15A6-FD6E0AFFD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7236" y="2929351"/>
            <a:ext cx="154558" cy="175634"/>
          </a:xfrm>
          <a:prstGeom prst="rect">
            <a:avLst/>
          </a:prstGeom>
        </p:spPr>
      </p:pic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E0EDA17-4D21-8184-1D3F-5CCC8DCC1E1F}"/>
              </a:ext>
            </a:extLst>
          </p:cNvPr>
          <p:cNvCxnSpPr/>
          <p:nvPr/>
        </p:nvCxnSpPr>
        <p:spPr>
          <a:xfrm>
            <a:off x="2908065" y="1992236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/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/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/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/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blipFill>
                <a:blip r:embed="rId15"/>
                <a:stretch>
                  <a:fillRect l="-19048" t="-21739" r="-190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/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blipFill>
                <a:blip r:embed="rId16"/>
                <a:stretch>
                  <a:fillRect l="-23529" t="-21739" r="-1764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/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blipFill>
                <a:blip r:embed="rId17"/>
                <a:stretch>
                  <a:fillRect l="-4412" r="-8824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>
            <a:extLst>
              <a:ext uri="{FF2B5EF4-FFF2-40B4-BE49-F238E27FC236}">
                <a16:creationId xmlns:a16="http://schemas.microsoft.com/office/drawing/2014/main" id="{97A91859-70DA-6C05-3664-2A3C91F81A4A}"/>
              </a:ext>
            </a:extLst>
          </p:cNvPr>
          <p:cNvSpPr txBox="1"/>
          <p:nvPr/>
        </p:nvSpPr>
        <p:spPr>
          <a:xfrm>
            <a:off x="731536" y="6551831"/>
            <a:ext cx="8374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[Bloch’TIT16]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over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noisy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channels: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resolvability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perspective,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2016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灯片编号占位符 2">
            <a:extLst>
              <a:ext uri="{FF2B5EF4-FFF2-40B4-BE49-F238E27FC236}">
                <a16:creationId xmlns:a16="http://schemas.microsoft.com/office/drawing/2014/main" id="{7878B021-60DD-524A-104C-4F709F74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3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Covertness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criterion: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divergence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(other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metrics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[Che-Bakshi-Jaggi’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ISIT13],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[Tahmasbi-Bloch’TIT’18]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𝔻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≤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𝛿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𝒦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𝑚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∈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𝒦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𝑚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))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</m:sSub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blocklength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supremum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7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7" y="106081"/>
            <a:ext cx="10604518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E06B5B1-B44F-C356-493A-D7AB3E0535DE}"/>
              </a:ext>
            </a:extLst>
          </p:cNvPr>
          <p:cNvSpPr/>
          <p:nvPr/>
        </p:nvSpPr>
        <p:spPr>
          <a:xfrm>
            <a:off x="3256193" y="1803979"/>
            <a:ext cx="865777" cy="488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Enc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DAC9D37-F545-D1A3-C159-7F8507EFE50B}"/>
              </a:ext>
            </a:extLst>
          </p:cNvPr>
          <p:cNvSpPr/>
          <p:nvPr/>
        </p:nvSpPr>
        <p:spPr>
          <a:xfrm>
            <a:off x="6828231" y="1895418"/>
            <a:ext cx="857678" cy="302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Dec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/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𝑌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/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𝑍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8CAAA9E8-49CF-E760-675B-B4CB93C275F2}"/>
              </a:ext>
            </a:extLst>
          </p:cNvPr>
          <p:cNvCxnSpPr/>
          <p:nvPr/>
        </p:nvCxnSpPr>
        <p:spPr>
          <a:xfrm flipV="1">
            <a:off x="4118799" y="2048234"/>
            <a:ext cx="826718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73FE5BC3-389D-BC41-D5FE-9F56FD33EFE2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197748" y="2259291"/>
            <a:ext cx="960170" cy="5353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4D1D735-184E-EE07-E660-4BCFC3FEE3EE}"/>
              </a:ext>
            </a:extLst>
          </p:cNvPr>
          <p:cNvCxnSpPr/>
          <p:nvPr/>
        </p:nvCxnSpPr>
        <p:spPr>
          <a:xfrm>
            <a:off x="2907891" y="2220314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26472FE-ABED-1482-0EB0-A4C7C7CF714D}"/>
              </a:ext>
            </a:extLst>
          </p:cNvPr>
          <p:cNvCxnSpPr/>
          <p:nvPr/>
        </p:nvCxnSpPr>
        <p:spPr>
          <a:xfrm flipV="1">
            <a:off x="5857977" y="2046892"/>
            <a:ext cx="970254" cy="1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2101E0-4E14-C5BF-F88E-05E34D393B1B}"/>
              </a:ext>
            </a:extLst>
          </p:cNvPr>
          <p:cNvCxnSpPr/>
          <p:nvPr/>
        </p:nvCxnSpPr>
        <p:spPr>
          <a:xfrm flipV="1">
            <a:off x="7685909" y="2039480"/>
            <a:ext cx="238518" cy="7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27FAFB4A-A14B-3F16-2DB5-051D75ACD601}"/>
              </a:ext>
            </a:extLst>
          </p:cNvPr>
          <p:cNvCxnSpPr/>
          <p:nvPr/>
        </p:nvCxnSpPr>
        <p:spPr>
          <a:xfrm flipV="1">
            <a:off x="5857977" y="3004996"/>
            <a:ext cx="911083" cy="4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70D74C5-6E55-C833-2746-4B08EAA97DB3}"/>
              </a:ext>
            </a:extLst>
          </p:cNvPr>
          <p:cNvSpPr/>
          <p:nvPr/>
        </p:nvSpPr>
        <p:spPr>
          <a:xfrm>
            <a:off x="6769060" y="2848172"/>
            <a:ext cx="1096032" cy="309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Estimator</a:t>
            </a:r>
            <a:r>
              <a:rPr kumimoji="1" lang="zh-CN" altLang="en-US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kumimoji="1" lang="en-US" altLang="zh-CN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</a:t>
            </a:r>
            <a:endParaRPr kumimoji="1"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8AC1BDE-79AD-EB08-15F9-4BBD93B45389}"/>
              </a:ext>
            </a:extLst>
          </p:cNvPr>
          <p:cNvCxnSpPr/>
          <p:nvPr/>
        </p:nvCxnSpPr>
        <p:spPr>
          <a:xfrm flipV="1">
            <a:off x="7859074" y="2997433"/>
            <a:ext cx="263232" cy="5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66C49DA2-D7EA-9567-001A-898636B2466B}"/>
              </a:ext>
            </a:extLst>
          </p:cNvPr>
          <p:cNvSpPr/>
          <p:nvPr/>
        </p:nvSpPr>
        <p:spPr>
          <a:xfrm>
            <a:off x="5081376" y="1220132"/>
            <a:ext cx="904977" cy="311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1CAC308E-30C0-F6FA-CEEC-D09FA75AAD46}"/>
              </a:ext>
            </a:extLst>
          </p:cNvPr>
          <p:cNvCxnSpPr>
            <a:cxnSpLocks/>
            <a:stCxn id="28" idx="1"/>
            <a:endCxn id="31" idx="0"/>
          </p:cNvCxnSpPr>
          <p:nvPr/>
        </p:nvCxnSpPr>
        <p:spPr>
          <a:xfrm rot="10800000" flipV="1">
            <a:off x="2871392" y="1375951"/>
            <a:ext cx="2209985" cy="25440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3F7FEEE-CAFE-6630-1E85-B0C87888A071}"/>
              </a:ext>
            </a:extLst>
          </p:cNvPr>
          <p:cNvCxnSpPr>
            <a:cxnSpLocks/>
            <a:stCxn id="28" idx="3"/>
            <a:endCxn id="14" idx="0"/>
          </p:cNvCxnSpPr>
          <p:nvPr/>
        </p:nvCxnSpPr>
        <p:spPr>
          <a:xfrm>
            <a:off x="5986353" y="1375951"/>
            <a:ext cx="1270717" cy="51946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56304339-FA71-CAC5-1DBD-54BAD06D85F0}"/>
              </a:ext>
            </a:extLst>
          </p:cNvPr>
          <p:cNvSpPr/>
          <p:nvPr/>
        </p:nvSpPr>
        <p:spPr>
          <a:xfrm>
            <a:off x="1484878" y="1630359"/>
            <a:ext cx="2773026" cy="975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6F837FA-629C-2334-6536-28029FC83A79}"/>
              </a:ext>
            </a:extLst>
          </p:cNvPr>
          <p:cNvSpPr/>
          <p:nvPr/>
        </p:nvSpPr>
        <p:spPr>
          <a:xfrm>
            <a:off x="6694918" y="1753091"/>
            <a:ext cx="2257237" cy="6182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CB6EBA-B771-A2EE-D2DE-F3DF7F02893A}"/>
              </a:ext>
            </a:extLst>
          </p:cNvPr>
          <p:cNvSpPr/>
          <p:nvPr/>
        </p:nvSpPr>
        <p:spPr>
          <a:xfrm>
            <a:off x="6648784" y="2692216"/>
            <a:ext cx="2464009" cy="636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/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𝒦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" descr="C:\Users\Howard\AppData\Local\Microsoft\Windows\Temporary Internet Files\Content.IE5\E3MEVNKC\MC900441465[1].png">
            <a:extLst>
              <a:ext uri="{FF2B5EF4-FFF2-40B4-BE49-F238E27FC236}">
                <a16:creationId xmlns:a16="http://schemas.microsoft.com/office/drawing/2014/main" id="{53F0C35E-3CBE-CD83-0354-8319DD89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7" y="1238559"/>
            <a:ext cx="1205566" cy="1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Howard\AppData\Local\Microsoft\Windows\Temporary Internet Files\Content.IE5\5G60T724\MC900187159[1].wmf">
            <a:extLst>
              <a:ext uri="{FF2B5EF4-FFF2-40B4-BE49-F238E27FC236}">
                <a16:creationId xmlns:a16="http://schemas.microsoft.com/office/drawing/2014/main" id="{BE2110F0-0222-0F76-3946-7F2F4576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6734" y="1420060"/>
            <a:ext cx="828907" cy="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0">
            <a:extLst>
              <a:ext uri="{FF2B5EF4-FFF2-40B4-BE49-F238E27FC236}">
                <a16:creationId xmlns:a16="http://schemas.microsoft.com/office/drawing/2014/main" id="{994AF9CA-35BF-A5C3-033A-7B6F53F334E9}"/>
              </a:ext>
            </a:extLst>
          </p:cNvPr>
          <p:cNvSpPr txBox="1"/>
          <p:nvPr/>
        </p:nvSpPr>
        <p:spPr>
          <a:xfrm>
            <a:off x="9223846" y="15958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Bob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8EBE59-3FCD-9BAB-8577-3216FF4289DF}"/>
              </a:ext>
            </a:extLst>
          </p:cNvPr>
          <p:cNvSpPr txBox="1"/>
          <p:nvPr/>
        </p:nvSpPr>
        <p:spPr>
          <a:xfrm>
            <a:off x="8490841" y="1547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C25AE807-3B65-86B0-CBC6-A9ADF1E95AA1}"/>
              </a:ext>
            </a:extLst>
          </p:cNvPr>
          <p:cNvSpPr txBox="1"/>
          <p:nvPr/>
        </p:nvSpPr>
        <p:spPr>
          <a:xfrm>
            <a:off x="771292" y="20871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Alice</a:t>
            </a:r>
          </a:p>
        </p:txBody>
      </p:sp>
      <p:pic>
        <p:nvPicPr>
          <p:cNvPr id="41" name="Picture 3" descr="C:\Users\Howard\AppData\Local\Microsoft\Windows\Temporary Internet Files\Content.IE5\GI85S2D8\MC900150005[1].wmf">
            <a:extLst>
              <a:ext uri="{FF2B5EF4-FFF2-40B4-BE49-F238E27FC236}">
                <a16:creationId xmlns:a16="http://schemas.microsoft.com/office/drawing/2014/main" id="{8CB1F51D-5EC2-C234-3905-45258FA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492" y="2596060"/>
            <a:ext cx="541894" cy="8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0">
            <a:extLst>
              <a:ext uri="{FF2B5EF4-FFF2-40B4-BE49-F238E27FC236}">
                <a16:creationId xmlns:a16="http://schemas.microsoft.com/office/drawing/2014/main" id="{19604C84-1C0F-776F-43B5-89CCAF1CB042}"/>
              </a:ext>
            </a:extLst>
          </p:cNvPr>
          <p:cNvSpPr txBox="1"/>
          <p:nvPr/>
        </p:nvSpPr>
        <p:spPr>
          <a:xfrm>
            <a:off x="9162208" y="2806174"/>
            <a:ext cx="77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Willie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/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FD08FC95-C7EF-40EE-15A6-FD6E0AFFD7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7236" y="2929351"/>
            <a:ext cx="154558" cy="175634"/>
          </a:xfrm>
          <a:prstGeom prst="rect">
            <a:avLst/>
          </a:prstGeom>
        </p:spPr>
      </p:pic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E0EDA17-4D21-8184-1D3F-5CCC8DCC1E1F}"/>
              </a:ext>
            </a:extLst>
          </p:cNvPr>
          <p:cNvCxnSpPr/>
          <p:nvPr/>
        </p:nvCxnSpPr>
        <p:spPr>
          <a:xfrm>
            <a:off x="2908065" y="1992236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/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/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/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/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blipFill>
                <a:blip r:embed="rId14"/>
                <a:stretch>
                  <a:fillRect l="-19048" t="-21739" r="-190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/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blipFill>
                <a:blip r:embed="rId15"/>
                <a:stretch>
                  <a:fillRect l="-23529" t="-21739" r="-1764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/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blipFill>
                <a:blip r:embed="rId16"/>
                <a:stretch>
                  <a:fillRect l="-4412" r="-8824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457F7E21-B883-38B4-0348-BD7EA8B71E58}"/>
              </a:ext>
            </a:extLst>
          </p:cNvPr>
          <p:cNvSpPr txBox="1"/>
          <p:nvPr/>
        </p:nvSpPr>
        <p:spPr>
          <a:xfrm>
            <a:off x="731536" y="6389468"/>
            <a:ext cx="7511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[Che-Bakshi-Jaggi’ISIT13]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Reliable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deniable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communication: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Hiding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messages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noise,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ISIT,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2013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6CF9C63-A7C9-4CC6-0D59-578E868F9C78}"/>
              </a:ext>
            </a:extLst>
          </p:cNvPr>
          <p:cNvSpPr txBox="1"/>
          <p:nvPr/>
        </p:nvSpPr>
        <p:spPr>
          <a:xfrm>
            <a:off x="731536" y="6577833"/>
            <a:ext cx="8388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[Tahmasbi-Bloch’TIT18]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First-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second-order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asymptotics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2018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019DFB-4498-3747-7357-8AF67F820010}"/>
                  </a:ext>
                </a:extLst>
              </p:cNvPr>
              <p:cNvSpPr txBox="1"/>
              <p:nvPr/>
            </p:nvSpPr>
            <p:spPr>
              <a:xfrm>
                <a:off x="1377266" y="5521669"/>
                <a:ext cx="7519238" cy="385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>
                      <m:f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ℳ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>
                      <m:f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𝒦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∥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err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019DFB-4498-3747-7357-8AF67F820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266" y="5521669"/>
                <a:ext cx="7519238" cy="385618"/>
              </a:xfrm>
              <a:prstGeom prst="rect">
                <a:avLst/>
              </a:prstGeom>
              <a:blipFill>
                <a:blip r:embed="rId17"/>
                <a:stretch>
                  <a:fillRect l="-1012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灯片编号占位符 2">
            <a:extLst>
              <a:ext uri="{FF2B5EF4-FFF2-40B4-BE49-F238E27FC236}">
                <a16:creationId xmlns:a16="http://schemas.microsoft.com/office/drawing/2014/main" id="{976F684C-A1B3-F388-451B-0B838E22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4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964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Covertness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criterion: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divergence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(other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metrics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[Che-Bakshi-Jaggi’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ISIT13],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[Tahmasbi-Bloch’TIT’18]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𝔻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≤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𝛿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𝒦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charset="0"/>
                          </a:rPr>
                          <m:t>𝑚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∈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𝒦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𝑚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))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</m:sSub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blocklength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supremum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7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7" y="106081"/>
            <a:ext cx="10604518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E06B5B1-B44F-C356-493A-D7AB3E0535DE}"/>
              </a:ext>
            </a:extLst>
          </p:cNvPr>
          <p:cNvSpPr/>
          <p:nvPr/>
        </p:nvSpPr>
        <p:spPr>
          <a:xfrm>
            <a:off x="3256193" y="1803979"/>
            <a:ext cx="865777" cy="488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Enc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DAC9D37-F545-D1A3-C159-7F8507EFE50B}"/>
              </a:ext>
            </a:extLst>
          </p:cNvPr>
          <p:cNvSpPr/>
          <p:nvPr/>
        </p:nvSpPr>
        <p:spPr>
          <a:xfrm>
            <a:off x="6828231" y="1895418"/>
            <a:ext cx="857678" cy="302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Dec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/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𝑌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/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𝑍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8CAAA9E8-49CF-E760-675B-B4CB93C275F2}"/>
              </a:ext>
            </a:extLst>
          </p:cNvPr>
          <p:cNvCxnSpPr/>
          <p:nvPr/>
        </p:nvCxnSpPr>
        <p:spPr>
          <a:xfrm flipV="1">
            <a:off x="4118799" y="2048234"/>
            <a:ext cx="826718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73FE5BC3-389D-BC41-D5FE-9F56FD33EFE2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197748" y="2259291"/>
            <a:ext cx="960170" cy="5353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4D1D735-184E-EE07-E660-4BCFC3FEE3EE}"/>
              </a:ext>
            </a:extLst>
          </p:cNvPr>
          <p:cNvCxnSpPr/>
          <p:nvPr/>
        </p:nvCxnSpPr>
        <p:spPr>
          <a:xfrm>
            <a:off x="2907891" y="2220314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26472FE-ABED-1482-0EB0-A4C7C7CF714D}"/>
              </a:ext>
            </a:extLst>
          </p:cNvPr>
          <p:cNvCxnSpPr/>
          <p:nvPr/>
        </p:nvCxnSpPr>
        <p:spPr>
          <a:xfrm flipV="1">
            <a:off x="5857977" y="2046892"/>
            <a:ext cx="970254" cy="1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2101E0-4E14-C5BF-F88E-05E34D393B1B}"/>
              </a:ext>
            </a:extLst>
          </p:cNvPr>
          <p:cNvCxnSpPr/>
          <p:nvPr/>
        </p:nvCxnSpPr>
        <p:spPr>
          <a:xfrm flipV="1">
            <a:off x="7685909" y="2039480"/>
            <a:ext cx="238518" cy="7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27FAFB4A-A14B-3F16-2DB5-051D75ACD601}"/>
              </a:ext>
            </a:extLst>
          </p:cNvPr>
          <p:cNvCxnSpPr/>
          <p:nvPr/>
        </p:nvCxnSpPr>
        <p:spPr>
          <a:xfrm flipV="1">
            <a:off x="5857977" y="3004996"/>
            <a:ext cx="911083" cy="4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70D74C5-6E55-C833-2746-4B08EAA97DB3}"/>
              </a:ext>
            </a:extLst>
          </p:cNvPr>
          <p:cNvSpPr/>
          <p:nvPr/>
        </p:nvSpPr>
        <p:spPr>
          <a:xfrm>
            <a:off x="6769060" y="2848172"/>
            <a:ext cx="1096032" cy="309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Estimator</a:t>
            </a:r>
            <a:r>
              <a:rPr kumimoji="1" lang="zh-CN" altLang="en-US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kumimoji="1" lang="en-US" altLang="zh-CN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</a:t>
            </a:r>
            <a:endParaRPr kumimoji="1"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8AC1BDE-79AD-EB08-15F9-4BBD93B45389}"/>
              </a:ext>
            </a:extLst>
          </p:cNvPr>
          <p:cNvCxnSpPr/>
          <p:nvPr/>
        </p:nvCxnSpPr>
        <p:spPr>
          <a:xfrm flipV="1">
            <a:off x="7859074" y="2997433"/>
            <a:ext cx="263232" cy="5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66C49DA2-D7EA-9567-001A-898636B2466B}"/>
              </a:ext>
            </a:extLst>
          </p:cNvPr>
          <p:cNvSpPr/>
          <p:nvPr/>
        </p:nvSpPr>
        <p:spPr>
          <a:xfrm>
            <a:off x="5081376" y="1220132"/>
            <a:ext cx="904977" cy="311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1CAC308E-30C0-F6FA-CEEC-D09FA75AAD46}"/>
              </a:ext>
            </a:extLst>
          </p:cNvPr>
          <p:cNvCxnSpPr>
            <a:cxnSpLocks/>
            <a:stCxn id="28" idx="1"/>
            <a:endCxn id="31" idx="0"/>
          </p:cNvCxnSpPr>
          <p:nvPr/>
        </p:nvCxnSpPr>
        <p:spPr>
          <a:xfrm rot="10800000" flipV="1">
            <a:off x="2871392" y="1375951"/>
            <a:ext cx="2209985" cy="25440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3F7FEEE-CAFE-6630-1E85-B0C87888A071}"/>
              </a:ext>
            </a:extLst>
          </p:cNvPr>
          <p:cNvCxnSpPr>
            <a:cxnSpLocks/>
            <a:stCxn id="28" idx="3"/>
            <a:endCxn id="14" idx="0"/>
          </p:cNvCxnSpPr>
          <p:nvPr/>
        </p:nvCxnSpPr>
        <p:spPr>
          <a:xfrm>
            <a:off x="5986353" y="1375951"/>
            <a:ext cx="1270717" cy="51946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56304339-FA71-CAC5-1DBD-54BAD06D85F0}"/>
              </a:ext>
            </a:extLst>
          </p:cNvPr>
          <p:cNvSpPr/>
          <p:nvPr/>
        </p:nvSpPr>
        <p:spPr>
          <a:xfrm>
            <a:off x="1484878" y="1630359"/>
            <a:ext cx="2773026" cy="975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6F837FA-629C-2334-6536-28029FC83A79}"/>
              </a:ext>
            </a:extLst>
          </p:cNvPr>
          <p:cNvSpPr/>
          <p:nvPr/>
        </p:nvSpPr>
        <p:spPr>
          <a:xfrm>
            <a:off x="6694918" y="1753091"/>
            <a:ext cx="2257237" cy="6182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CB6EBA-B771-A2EE-D2DE-F3DF7F02893A}"/>
              </a:ext>
            </a:extLst>
          </p:cNvPr>
          <p:cNvSpPr/>
          <p:nvPr/>
        </p:nvSpPr>
        <p:spPr>
          <a:xfrm>
            <a:off x="6648784" y="2692216"/>
            <a:ext cx="2464009" cy="636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/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𝒦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" descr="C:\Users\Howard\AppData\Local\Microsoft\Windows\Temporary Internet Files\Content.IE5\E3MEVNKC\MC900441465[1].png">
            <a:extLst>
              <a:ext uri="{FF2B5EF4-FFF2-40B4-BE49-F238E27FC236}">
                <a16:creationId xmlns:a16="http://schemas.microsoft.com/office/drawing/2014/main" id="{53F0C35E-3CBE-CD83-0354-8319DD89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7" y="1238559"/>
            <a:ext cx="1205566" cy="1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Howard\AppData\Local\Microsoft\Windows\Temporary Internet Files\Content.IE5\5G60T724\MC900187159[1].wmf">
            <a:extLst>
              <a:ext uri="{FF2B5EF4-FFF2-40B4-BE49-F238E27FC236}">
                <a16:creationId xmlns:a16="http://schemas.microsoft.com/office/drawing/2014/main" id="{BE2110F0-0222-0F76-3946-7F2F4576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6734" y="1420060"/>
            <a:ext cx="828907" cy="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0">
            <a:extLst>
              <a:ext uri="{FF2B5EF4-FFF2-40B4-BE49-F238E27FC236}">
                <a16:creationId xmlns:a16="http://schemas.microsoft.com/office/drawing/2014/main" id="{994AF9CA-35BF-A5C3-033A-7B6F53F334E9}"/>
              </a:ext>
            </a:extLst>
          </p:cNvPr>
          <p:cNvSpPr txBox="1"/>
          <p:nvPr/>
        </p:nvSpPr>
        <p:spPr>
          <a:xfrm>
            <a:off x="9223846" y="15958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Bob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8EBE59-3FCD-9BAB-8577-3216FF4289DF}"/>
              </a:ext>
            </a:extLst>
          </p:cNvPr>
          <p:cNvSpPr txBox="1"/>
          <p:nvPr/>
        </p:nvSpPr>
        <p:spPr>
          <a:xfrm>
            <a:off x="8490841" y="1547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C25AE807-3B65-86B0-CBC6-A9ADF1E95AA1}"/>
              </a:ext>
            </a:extLst>
          </p:cNvPr>
          <p:cNvSpPr txBox="1"/>
          <p:nvPr/>
        </p:nvSpPr>
        <p:spPr>
          <a:xfrm>
            <a:off x="771292" y="20871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Alice</a:t>
            </a:r>
          </a:p>
        </p:txBody>
      </p:sp>
      <p:pic>
        <p:nvPicPr>
          <p:cNvPr id="41" name="Picture 3" descr="C:\Users\Howard\AppData\Local\Microsoft\Windows\Temporary Internet Files\Content.IE5\GI85S2D8\MC900150005[1].wmf">
            <a:extLst>
              <a:ext uri="{FF2B5EF4-FFF2-40B4-BE49-F238E27FC236}">
                <a16:creationId xmlns:a16="http://schemas.microsoft.com/office/drawing/2014/main" id="{8CB1F51D-5EC2-C234-3905-45258FA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492" y="2596060"/>
            <a:ext cx="541894" cy="8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0">
            <a:extLst>
              <a:ext uri="{FF2B5EF4-FFF2-40B4-BE49-F238E27FC236}">
                <a16:creationId xmlns:a16="http://schemas.microsoft.com/office/drawing/2014/main" id="{19604C84-1C0F-776F-43B5-89CCAF1CB042}"/>
              </a:ext>
            </a:extLst>
          </p:cNvPr>
          <p:cNvSpPr txBox="1"/>
          <p:nvPr/>
        </p:nvSpPr>
        <p:spPr>
          <a:xfrm>
            <a:off x="9162208" y="2806174"/>
            <a:ext cx="77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Willie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/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FD08FC95-C7EF-40EE-15A6-FD6E0AFFD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7236" y="2929351"/>
            <a:ext cx="154558" cy="175634"/>
          </a:xfrm>
          <a:prstGeom prst="rect">
            <a:avLst/>
          </a:prstGeom>
        </p:spPr>
      </p:pic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E0EDA17-4D21-8184-1D3F-5CCC8DCC1E1F}"/>
              </a:ext>
            </a:extLst>
          </p:cNvPr>
          <p:cNvCxnSpPr/>
          <p:nvPr/>
        </p:nvCxnSpPr>
        <p:spPr>
          <a:xfrm>
            <a:off x="2908065" y="1992236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/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/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/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/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blipFill>
                <a:blip r:embed="rId15"/>
                <a:stretch>
                  <a:fillRect l="-19048" t="-21739" r="-190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/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blipFill>
                <a:blip r:embed="rId16"/>
                <a:stretch>
                  <a:fillRect l="-23529" t="-21739" r="-1764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/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blipFill>
                <a:blip r:embed="rId17"/>
                <a:stretch>
                  <a:fillRect l="-4412" r="-8824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019DFB-4498-3747-7357-8AF67F820010}"/>
                  </a:ext>
                </a:extLst>
              </p:cNvPr>
              <p:cNvSpPr txBox="1"/>
              <p:nvPr/>
            </p:nvSpPr>
            <p:spPr>
              <a:xfrm>
                <a:off x="1377266" y="5521669"/>
                <a:ext cx="8729634" cy="320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unc>
                      <m:func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func>
                      <m:func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𝒦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err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019DFB-4498-3747-7357-8AF67F820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266" y="5521669"/>
                <a:ext cx="8729634" cy="320537"/>
              </a:xfrm>
              <a:prstGeom prst="rect">
                <a:avLst/>
              </a:prstGeom>
              <a:blipFill>
                <a:blip r:embed="rId18"/>
                <a:stretch>
                  <a:fillRect l="-872" t="-15385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圆角矩形 43">
                <a:extLst>
                  <a:ext uri="{FF2B5EF4-FFF2-40B4-BE49-F238E27FC236}">
                    <a16:creationId xmlns:a16="http://schemas.microsoft.com/office/drawing/2014/main" id="{529143E6-2C6E-E6FC-72D0-469635E09A83}"/>
                  </a:ext>
                </a:extLst>
              </p:cNvPr>
              <p:cNvSpPr/>
              <p:nvPr/>
            </p:nvSpPr>
            <p:spPr>
              <a:xfrm>
                <a:off x="758134" y="5029389"/>
                <a:ext cx="10764960" cy="13155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16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[Wang-Wornell-Zheng’TIT16][Bloch’TIT16]</a:t>
                </a: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𝔻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𝑌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=1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𝑌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=1</m:t>
                                </m:r>
                              </m:sub>
                            </m:sSub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=0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=1</m:t>
                                </m:r>
                              </m:sub>
                            </m:sSub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=0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,</m:t>
                        </m:r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</m:e>
                    </m:d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圆角矩形 43">
                <a:extLst>
                  <a:ext uri="{FF2B5EF4-FFF2-40B4-BE49-F238E27FC236}">
                    <a16:creationId xmlns:a16="http://schemas.microsoft.com/office/drawing/2014/main" id="{529143E6-2C6E-E6FC-72D0-469635E09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4" y="5029389"/>
                <a:ext cx="10764960" cy="1315520"/>
              </a:xfrm>
              <a:prstGeom prst="roundRect">
                <a:avLst/>
              </a:prstGeom>
              <a:blipFill>
                <a:blip r:embed="rId19"/>
                <a:stretch>
                  <a:fillRect b="-943"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17B92BB5-99FE-5B40-2D9A-0E68F6DD8665}"/>
              </a:ext>
            </a:extLst>
          </p:cNvPr>
          <p:cNvSpPr txBox="1"/>
          <p:nvPr/>
        </p:nvSpPr>
        <p:spPr>
          <a:xfrm>
            <a:off x="731536" y="6389468"/>
            <a:ext cx="9439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[Wang-Wornell-Zheng’TIT16]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Fundamental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limits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low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probability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detection,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2016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F84F921-59F9-CD6E-7AFE-E1E6118DC817}"/>
              </a:ext>
            </a:extLst>
          </p:cNvPr>
          <p:cNvSpPr txBox="1"/>
          <p:nvPr/>
        </p:nvSpPr>
        <p:spPr>
          <a:xfrm>
            <a:off x="731536" y="6551831"/>
            <a:ext cx="8374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[Bloch’TIT16]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over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noisy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channels: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resolvability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perspective,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2016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灯片编号占位符 2">
            <a:extLst>
              <a:ext uri="{FF2B5EF4-FFF2-40B4-BE49-F238E27FC236}">
                <a16:creationId xmlns:a16="http://schemas.microsoft.com/office/drawing/2014/main" id="{5D210F2C-336E-E52F-B396-F5236BB7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5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498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1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zh-CN" sz="1800" b="1" dirty="0">
                    <a:latin typeface="Times New Roman" charset="0"/>
                    <a:ea typeface="Times New Roman" charset="0"/>
                    <a:cs typeface="Times New Roman" charset="0"/>
                  </a:rPr>
                  <a:t>Mismatched</a:t>
                </a:r>
                <a:r>
                  <a:rPr lang="zh-CN" altLang="en-US" sz="1800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b="1" dirty="0">
                    <a:latin typeface="Times New Roman" charset="0"/>
                    <a:ea typeface="Times New Roman" charset="0"/>
                    <a:cs typeface="Times New Roman" charset="0"/>
                  </a:rPr>
                  <a:t>decoder: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decoding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rule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is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given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possibly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sub-optimal</a:t>
                </a:r>
                <a:endParaRPr lang="zh-CN" altLang="en-US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Given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decoding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metric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𝑞</m:t>
                    </m:r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: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𝒳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  <m:r>
                      <a:rPr lang="is-I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(0,∞)</m:t>
                    </m:r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∈</m:t>
                    </m:r>
                  </m:oMath>
                </a14:m>
                <a:r>
                  <a:rPr kumimoji="1" lang="en-US" altLang="zh-CN" sz="1800" dirty="0">
                    <a:ea typeface="Cambria Math" panose="02040503050406030204" pitchFamily="18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𝒦</m:t>
                    </m:r>
                  </m:oMath>
                </a14:m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output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𝑚</m:t>
                    </m:r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such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that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𝑛</m:t>
                        </m:r>
                      </m:sup>
                    </m:sSup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𝑘</m:t>
                    </m:r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has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highest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score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Reliability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criterion: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err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brk m:alnAt="7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𝑚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ℳ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∈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𝒦</m:t>
                            </m:r>
                          </m:lim>
                        </m:limLow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∃</m:t>
                            </m:r>
                            <m:sSup>
                              <m:sSup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1"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cases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𝒒</m:t>
                    </m:r>
                  </m:oMath>
                </a14:m>
                <a:endPara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When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𝑞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𝑋</m:t>
                        </m:r>
                      </m:sub>
                    </m:sSub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|</m:t>
                    </m:r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,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decoding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rule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is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exactly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ML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decoding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rule</a:t>
                </a:r>
                <a:endParaRPr lang="zh-CN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𝑞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  <m:r>
                      <a:rPr lang="en-US" altLang="zh-CN" sz="1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if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𝑦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&gt;0</m:t>
                            </m:r>
                          </m:e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𝜉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r>
                              <a:rPr lang="zh-CN" alt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if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𝑌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𝑦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|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600" dirty="0">
                    <a:latin typeface="Times New Roman" charset="0"/>
                    <a:ea typeface="Times New Roman" charset="0"/>
                    <a:cs typeface="Times New Roman" charset="0"/>
                  </a:rPr>
                  <a:t>for</a:t>
                </a:r>
                <a:r>
                  <a:rPr lang="zh-CN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𝜉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(0,1)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zero-undetected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(a.k.a.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erasures-only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</a:p>
              <a:p>
                <a:pPr lvl="1"/>
                <a:endParaRPr lang="en-US" altLang="zh-CN" sz="17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6" y="3467660"/>
                <a:ext cx="11523093" cy="3390340"/>
              </a:xfrm>
              <a:prstGeom prst="rect">
                <a:avLst/>
              </a:prstGeom>
              <a:blipFill>
                <a:blip r:embed="rId3"/>
                <a:stretch>
                  <a:fillRect b="-58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mismatched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E06B5B1-B44F-C356-493A-D7AB3E0535DE}"/>
              </a:ext>
            </a:extLst>
          </p:cNvPr>
          <p:cNvSpPr/>
          <p:nvPr/>
        </p:nvSpPr>
        <p:spPr>
          <a:xfrm>
            <a:off x="3256193" y="1803979"/>
            <a:ext cx="865777" cy="488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Enc</a:t>
            </a:r>
            <a:endParaRPr kumimoji="1" lang="zh-CN" altLang="en-US" sz="16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CDAC9D37-F545-D1A3-C159-7F8507EFE50B}"/>
                  </a:ext>
                </a:extLst>
              </p:cNvPr>
              <p:cNvSpPr/>
              <p:nvPr/>
            </p:nvSpPr>
            <p:spPr>
              <a:xfrm>
                <a:off x="6828231" y="1895418"/>
                <a:ext cx="912460" cy="30294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 Narrow" charset="0"/>
                    <a:cs typeface="Times New Roman" panose="02020603050405020304" pitchFamily="18" charset="0"/>
                  </a:rPr>
                  <a:t>Given</a:t>
                </a:r>
                <a:r>
                  <a:rPr kumimoji="1" lang="zh-CN" altLang="en-US" sz="16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 Narrow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 Narrow" charset="0"/>
                        <a:cs typeface="Arial Narrow" charset="0"/>
                      </a:rPr>
                      <m:t>𝑞</m:t>
                    </m:r>
                  </m:oMath>
                </a14:m>
                <a:endParaRPr kumimoji="1" lang="zh-CN" altLang="en-US" sz="160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CDAC9D37-F545-D1A3-C159-7F8507EFE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31" y="1895418"/>
                <a:ext cx="912460" cy="302949"/>
              </a:xfrm>
              <a:prstGeom prst="roundRect">
                <a:avLst/>
              </a:prstGeom>
              <a:blipFill>
                <a:blip r:embed="rId4"/>
                <a:stretch>
                  <a:fillRect t="-7692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/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𝑌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AC1A43-8896-6799-564F-8E211B13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1860343"/>
                <a:ext cx="912460" cy="37578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/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𝑍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|</m:t>
                          </m:r>
                          <m:r>
                            <a:rPr kumimoji="1" lang="en-US" altLang="zh-CN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 Narrow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accent2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7308597-6704-4F85-2B8C-A4C60348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17" y="2819169"/>
                <a:ext cx="912460" cy="375782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8CAAA9E8-49CF-E760-675B-B4CB93C275F2}"/>
              </a:ext>
            </a:extLst>
          </p:cNvPr>
          <p:cNvCxnSpPr/>
          <p:nvPr/>
        </p:nvCxnSpPr>
        <p:spPr>
          <a:xfrm flipV="1">
            <a:off x="4118799" y="2048234"/>
            <a:ext cx="826718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73FE5BC3-389D-BC41-D5FE-9F56FD33EFE2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197748" y="2259291"/>
            <a:ext cx="960170" cy="5353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4D1D735-184E-EE07-E660-4BCFC3FEE3EE}"/>
              </a:ext>
            </a:extLst>
          </p:cNvPr>
          <p:cNvCxnSpPr/>
          <p:nvPr/>
        </p:nvCxnSpPr>
        <p:spPr>
          <a:xfrm>
            <a:off x="2907891" y="2220314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26472FE-ABED-1482-0EB0-A4C7C7CF714D}"/>
              </a:ext>
            </a:extLst>
          </p:cNvPr>
          <p:cNvCxnSpPr/>
          <p:nvPr/>
        </p:nvCxnSpPr>
        <p:spPr>
          <a:xfrm flipV="1">
            <a:off x="5857977" y="2046892"/>
            <a:ext cx="970254" cy="1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2101E0-4E14-C5BF-F88E-05E34D393B1B}"/>
              </a:ext>
            </a:extLst>
          </p:cNvPr>
          <p:cNvCxnSpPr/>
          <p:nvPr/>
        </p:nvCxnSpPr>
        <p:spPr>
          <a:xfrm flipV="1">
            <a:off x="7710961" y="2039480"/>
            <a:ext cx="238518" cy="7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27FAFB4A-A14B-3F16-2DB5-051D75ACD601}"/>
              </a:ext>
            </a:extLst>
          </p:cNvPr>
          <p:cNvCxnSpPr/>
          <p:nvPr/>
        </p:nvCxnSpPr>
        <p:spPr>
          <a:xfrm flipV="1">
            <a:off x="5857977" y="3004996"/>
            <a:ext cx="911083" cy="4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70D74C5-6E55-C833-2746-4B08EAA97DB3}"/>
              </a:ext>
            </a:extLst>
          </p:cNvPr>
          <p:cNvSpPr/>
          <p:nvPr/>
        </p:nvSpPr>
        <p:spPr>
          <a:xfrm>
            <a:off x="6769060" y="2848172"/>
            <a:ext cx="1096032" cy="309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Estimator</a:t>
            </a:r>
            <a:r>
              <a:rPr kumimoji="1" lang="zh-CN" altLang="en-US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kumimoji="1" lang="en-US" altLang="zh-CN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</a:t>
            </a:r>
            <a:endParaRPr kumimoji="1"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8AC1BDE-79AD-EB08-15F9-4BBD93B45389}"/>
              </a:ext>
            </a:extLst>
          </p:cNvPr>
          <p:cNvCxnSpPr/>
          <p:nvPr/>
        </p:nvCxnSpPr>
        <p:spPr>
          <a:xfrm flipV="1">
            <a:off x="7859074" y="2997433"/>
            <a:ext cx="263232" cy="5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66C49DA2-D7EA-9567-001A-898636B2466B}"/>
              </a:ext>
            </a:extLst>
          </p:cNvPr>
          <p:cNvSpPr/>
          <p:nvPr/>
        </p:nvSpPr>
        <p:spPr>
          <a:xfrm>
            <a:off x="5081376" y="1220132"/>
            <a:ext cx="904977" cy="311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1CAC308E-30C0-F6FA-CEEC-D09FA75AAD46}"/>
              </a:ext>
            </a:extLst>
          </p:cNvPr>
          <p:cNvCxnSpPr>
            <a:cxnSpLocks/>
            <a:stCxn id="28" idx="1"/>
            <a:endCxn id="31" idx="0"/>
          </p:cNvCxnSpPr>
          <p:nvPr/>
        </p:nvCxnSpPr>
        <p:spPr>
          <a:xfrm rot="10800000" flipV="1">
            <a:off x="2871392" y="1375951"/>
            <a:ext cx="2209985" cy="25440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3F7FEEE-CAFE-6630-1E85-B0C87888A071}"/>
              </a:ext>
            </a:extLst>
          </p:cNvPr>
          <p:cNvCxnSpPr>
            <a:cxnSpLocks/>
            <a:stCxn id="28" idx="3"/>
            <a:endCxn id="14" idx="0"/>
          </p:cNvCxnSpPr>
          <p:nvPr/>
        </p:nvCxnSpPr>
        <p:spPr>
          <a:xfrm>
            <a:off x="5986353" y="1375951"/>
            <a:ext cx="1298108" cy="51946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56304339-FA71-CAC5-1DBD-54BAD06D85F0}"/>
              </a:ext>
            </a:extLst>
          </p:cNvPr>
          <p:cNvSpPr/>
          <p:nvPr/>
        </p:nvSpPr>
        <p:spPr>
          <a:xfrm>
            <a:off x="1484878" y="1630359"/>
            <a:ext cx="2773026" cy="975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CB6EBA-B771-A2EE-D2DE-F3DF7F02893A}"/>
              </a:ext>
            </a:extLst>
          </p:cNvPr>
          <p:cNvSpPr/>
          <p:nvPr/>
        </p:nvSpPr>
        <p:spPr>
          <a:xfrm>
            <a:off x="6648784" y="2692216"/>
            <a:ext cx="2464009" cy="636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/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𝒦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65CAC3-28D7-2378-30C9-F4E10558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03" y="1206674"/>
                <a:ext cx="107051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" descr="C:\Users\Howard\AppData\Local\Microsoft\Windows\Temporary Internet Files\Content.IE5\E3MEVNKC\MC900441465[1].png">
            <a:extLst>
              <a:ext uri="{FF2B5EF4-FFF2-40B4-BE49-F238E27FC236}">
                <a16:creationId xmlns:a16="http://schemas.microsoft.com/office/drawing/2014/main" id="{53F0C35E-3CBE-CD83-0354-8319DD89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7" y="1238559"/>
            <a:ext cx="1205566" cy="1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Howard\AppData\Local\Microsoft\Windows\Temporary Internet Files\Content.IE5\5G60T724\MC900187159[1].wmf">
            <a:extLst>
              <a:ext uri="{FF2B5EF4-FFF2-40B4-BE49-F238E27FC236}">
                <a16:creationId xmlns:a16="http://schemas.microsoft.com/office/drawing/2014/main" id="{BE2110F0-0222-0F76-3946-7F2F4576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6734" y="1420060"/>
            <a:ext cx="828907" cy="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0">
            <a:extLst>
              <a:ext uri="{FF2B5EF4-FFF2-40B4-BE49-F238E27FC236}">
                <a16:creationId xmlns:a16="http://schemas.microsoft.com/office/drawing/2014/main" id="{994AF9CA-35BF-A5C3-033A-7B6F53F334E9}"/>
              </a:ext>
            </a:extLst>
          </p:cNvPr>
          <p:cNvSpPr txBox="1"/>
          <p:nvPr/>
        </p:nvSpPr>
        <p:spPr>
          <a:xfrm>
            <a:off x="9223846" y="15958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Bob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8EBE59-3FCD-9BAB-8577-3216FF4289DF}"/>
              </a:ext>
            </a:extLst>
          </p:cNvPr>
          <p:cNvSpPr txBox="1"/>
          <p:nvPr/>
        </p:nvSpPr>
        <p:spPr>
          <a:xfrm>
            <a:off x="8490841" y="1547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C25AE807-3B65-86B0-CBC6-A9ADF1E95AA1}"/>
              </a:ext>
            </a:extLst>
          </p:cNvPr>
          <p:cNvSpPr txBox="1"/>
          <p:nvPr/>
        </p:nvSpPr>
        <p:spPr>
          <a:xfrm>
            <a:off x="771292" y="20871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Alice</a:t>
            </a:r>
          </a:p>
        </p:txBody>
      </p:sp>
      <p:pic>
        <p:nvPicPr>
          <p:cNvPr id="41" name="Picture 3" descr="C:\Users\Howard\AppData\Local\Microsoft\Windows\Temporary Internet Files\Content.IE5\GI85S2D8\MC900150005[1].wmf">
            <a:extLst>
              <a:ext uri="{FF2B5EF4-FFF2-40B4-BE49-F238E27FC236}">
                <a16:creationId xmlns:a16="http://schemas.microsoft.com/office/drawing/2014/main" id="{8CB1F51D-5EC2-C234-3905-45258FA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8492" y="2596060"/>
            <a:ext cx="541894" cy="8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0">
            <a:extLst>
              <a:ext uri="{FF2B5EF4-FFF2-40B4-BE49-F238E27FC236}">
                <a16:creationId xmlns:a16="http://schemas.microsoft.com/office/drawing/2014/main" id="{19604C84-1C0F-776F-43B5-89CCAF1CB042}"/>
              </a:ext>
            </a:extLst>
          </p:cNvPr>
          <p:cNvSpPr txBox="1"/>
          <p:nvPr/>
        </p:nvSpPr>
        <p:spPr>
          <a:xfrm>
            <a:off x="9162208" y="2806174"/>
            <a:ext cx="77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Willie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/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21F28D-FDCD-A217-18EF-AD08A33B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5" y="1684978"/>
                <a:ext cx="5287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FD08FC95-C7EF-40EE-15A6-FD6E0AFFD7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236" y="2929351"/>
            <a:ext cx="154558" cy="175634"/>
          </a:xfrm>
          <a:prstGeom prst="rect">
            <a:avLst/>
          </a:prstGeom>
        </p:spPr>
      </p:pic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E0EDA17-4D21-8184-1D3F-5CCC8DCC1E1F}"/>
              </a:ext>
            </a:extLst>
          </p:cNvPr>
          <p:cNvCxnSpPr/>
          <p:nvPr/>
        </p:nvCxnSpPr>
        <p:spPr>
          <a:xfrm>
            <a:off x="2908065" y="1992236"/>
            <a:ext cx="325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/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9715FA-F1F1-EBCB-8786-F3B5A1E1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16" y="1724609"/>
                <a:ext cx="5177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/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68DF9BF-4D86-1298-779F-EE9F706A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66" y="2684087"/>
                <a:ext cx="5287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/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kumimoji="1" lang="en-US" altLang="zh-CN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38425-1362-79DA-7EE6-A07AB704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63" y="1804438"/>
                <a:ext cx="1615064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/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A19A18B-9CEE-7621-B2D4-5F2CDB042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5" y="1884454"/>
                <a:ext cx="265329" cy="284437"/>
              </a:xfrm>
              <a:prstGeom prst="rect">
                <a:avLst/>
              </a:prstGeom>
              <a:blipFill>
                <a:blip r:embed="rId16"/>
                <a:stretch>
                  <a:fillRect l="-19048" t="-21739" r="-190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/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22C6AF-9A9F-1FFA-8ED8-6D92A71D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33" y="2872182"/>
                <a:ext cx="201978" cy="286297"/>
              </a:xfrm>
              <a:prstGeom prst="rect">
                <a:avLst/>
              </a:prstGeom>
              <a:blipFill>
                <a:blip r:embed="rId17"/>
                <a:stretch>
                  <a:fillRect l="-23529" t="-21739" r="-1764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/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0A9F340-4F73-8BDF-93ED-750ACAA5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3" y="2099250"/>
                <a:ext cx="852989" cy="246221"/>
              </a:xfrm>
              <a:prstGeom prst="rect">
                <a:avLst/>
              </a:prstGeom>
              <a:blipFill>
                <a:blip r:embed="rId18"/>
                <a:stretch>
                  <a:fillRect l="-4412" r="-8824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5F32C3-87F0-FA93-3302-0B7A84D47D93}"/>
                  </a:ext>
                </a:extLst>
              </p:cNvPr>
              <p:cNvSpPr txBox="1"/>
              <p:nvPr/>
            </p:nvSpPr>
            <p:spPr>
              <a:xfrm>
                <a:off x="1959932" y="4419097"/>
                <a:ext cx="6888489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ℳ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5F32C3-87F0-FA93-3302-0B7A84D47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32" y="4419097"/>
                <a:ext cx="6888489" cy="284437"/>
              </a:xfrm>
              <a:prstGeom prst="rect">
                <a:avLst/>
              </a:prstGeom>
              <a:blipFill>
                <a:blip r:embed="rId19"/>
                <a:stretch>
                  <a:fillRect l="-1105" t="-156522" r="-737" b="-2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97E9C6FF-0D10-AF2D-B6A4-CF13F760497F}"/>
              </a:ext>
            </a:extLst>
          </p:cNvPr>
          <p:cNvSpPr/>
          <p:nvPr/>
        </p:nvSpPr>
        <p:spPr>
          <a:xfrm>
            <a:off x="6694918" y="1753091"/>
            <a:ext cx="2257237" cy="618258"/>
          </a:xfrm>
          <a:prstGeom prst="rect">
            <a:avLst/>
          </a:prstGeom>
          <a:solidFill>
            <a:schemeClr val="accent4">
              <a:lumMod val="20000"/>
              <a:lumOff val="80000"/>
              <a:alpha val="45424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4" name="灯片编号占位符 2">
            <a:extLst>
              <a:ext uri="{FF2B5EF4-FFF2-40B4-BE49-F238E27FC236}">
                <a16:creationId xmlns:a16="http://schemas.microsoft.com/office/drawing/2014/main" id="{38E317E3-6F0D-4DEE-4709-6EA564F2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6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569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7" y="1137823"/>
                <a:ext cx="11293450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supremum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When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𝑞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</m:d>
                    <m:r>
                      <a:rPr lang="en-US" altLang="zh-CN" sz="1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|</m:t>
                        </m:r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e>
                      <m:e>
                        <m:r>
                          <a:rPr lang="en-US" altLang="zh-CN" sz="1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,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zh-CN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𝔻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𝑌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=1</m:t>
                            </m:r>
                          </m:sub>
                        </m:sSub>
                        <m:r>
                          <a:rPr lang="zh-CN" altLang="en-US" sz="1800" i="1"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𝑌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endParaRPr kumimoji="1"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codebooks——PPM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codebooks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[Block-Guha’ISIT17]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literature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(rather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GMI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[SGSM’2020]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choice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codebook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zh-CN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𝔻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|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𝑋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=1</m:t>
                                    </m:r>
                                  </m:sub>
                                </m:sSub>
                                <m:r>
                                  <a:rPr lang="zh-CN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|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𝑋</m:t>
                                    </m:r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driving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" altLang="zh-CN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𝔻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∥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𝑍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𝑋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resolvability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perspective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7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7" y="1137823"/>
                <a:ext cx="11293450" cy="5614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圆角矩形 44">
                <a:extLst>
                  <a:ext uri="{FF2B5EF4-FFF2-40B4-BE49-F238E27FC236}">
                    <a16:creationId xmlns:a16="http://schemas.microsoft.com/office/drawing/2014/main" id="{E8C71481-22EB-9260-20AD-6CB5F445E148}"/>
                  </a:ext>
                </a:extLst>
              </p:cNvPr>
              <p:cNvSpPr/>
              <p:nvPr/>
            </p:nvSpPr>
            <p:spPr>
              <a:xfrm>
                <a:off x="1071284" y="1726365"/>
                <a:ext cx="10302349" cy="182830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(Lower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Bound)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sub>
                        </m:sSub>
                        <m:r>
                          <a:rPr kumimoji="1"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(1,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(0,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(1,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(0,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achievable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𝔻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𝑋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=1</m:t>
                                    </m:r>
                                  </m:sub>
                                </m:s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𝑍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𝑋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圆角矩形 44">
                <a:extLst>
                  <a:ext uri="{FF2B5EF4-FFF2-40B4-BE49-F238E27FC236}">
                    <a16:creationId xmlns:a16="http://schemas.microsoft.com/office/drawing/2014/main" id="{E8C71481-22EB-9260-20AD-6CB5F445E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84" y="1726365"/>
                <a:ext cx="10302349" cy="18283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08C1F737-71A3-8E61-BDA4-1974AFC8181C}"/>
              </a:ext>
            </a:extLst>
          </p:cNvPr>
          <p:cNvSpPr txBox="1"/>
          <p:nvPr/>
        </p:nvSpPr>
        <p:spPr>
          <a:xfrm>
            <a:off x="731536" y="6614461"/>
            <a:ext cx="11701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SGSM’ 2020]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Scarlett,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Guillén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Fàbregas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Somekh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-Baruch,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Martinez,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Information-theoretic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foundation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mismatched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decoding,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Found.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Trends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3CAE25-9FCF-31AD-1E51-F26368E7C033}"/>
              </a:ext>
            </a:extLst>
          </p:cNvPr>
          <p:cNvSpPr txBox="1"/>
          <p:nvPr/>
        </p:nvSpPr>
        <p:spPr>
          <a:xfrm>
            <a:off x="9344417" y="3794206"/>
            <a:ext cx="2848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matched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698E72E-6A9F-6942-9F96-2DC730C67B49}"/>
              </a:ext>
            </a:extLst>
          </p:cNvPr>
          <p:cNvSpPr/>
          <p:nvPr/>
        </p:nvSpPr>
        <p:spPr>
          <a:xfrm>
            <a:off x="9354072" y="3779104"/>
            <a:ext cx="2733544" cy="3507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EDC308-AC29-CABB-29F4-69FE23ADCDF9}"/>
              </a:ext>
            </a:extLst>
          </p:cNvPr>
          <p:cNvSpPr txBox="1"/>
          <p:nvPr/>
        </p:nvSpPr>
        <p:spPr>
          <a:xfrm>
            <a:off x="731535" y="6428397"/>
            <a:ext cx="72571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Bloch-Guha’ ISIT17]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Optimal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covert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communications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using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pulse-position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modulation,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ISIT,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2017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93E88B72-0B97-08D2-AC35-4A0C249A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7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899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38715C4A-5B86-7BCE-AECD-86D8B9D70487}"/>
              </a:ext>
            </a:extLst>
          </p:cNvPr>
          <p:cNvSpPr/>
          <p:nvPr/>
        </p:nvSpPr>
        <p:spPr>
          <a:xfrm>
            <a:off x="808238" y="1315239"/>
            <a:ext cx="10866020" cy="98955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7" y="1137823"/>
                <a:ext cx="11681756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Combine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analytical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techniques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for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covert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comm.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mismatch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decoding</a:t>
                </a:r>
                <a:r>
                  <a:rPr kumimoji="1" lang="en-US" altLang="zh-CN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1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endParaRPr lang="en-US" altLang="zh-CN" sz="11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From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Theorems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&amp;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2,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covert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mismatch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capacity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endParaRPr kumimoji="1"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trivial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covert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mismatch</a:t>
                </a:r>
                <a:r>
                  <a:rPr lang="zh-CN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1800" dirty="0">
                    <a:latin typeface="Times New Roman" charset="0"/>
                    <a:ea typeface="Times New Roman" charset="0"/>
                    <a:cs typeface="Times New Roman" charset="0"/>
                  </a:rPr>
                  <a:t>capacity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UB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7" y="1137823"/>
                <a:ext cx="11681756" cy="5614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ECD1B2-B3D0-A58E-64B6-EBD61E013888}"/>
                  </a:ext>
                </a:extLst>
              </p:cNvPr>
              <p:cNvSpPr txBox="1"/>
              <p:nvPr/>
            </p:nvSpPr>
            <p:spPr>
              <a:xfrm>
                <a:off x="833290" y="1158383"/>
                <a:ext cx="10145150" cy="1101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(borrowed</a:t>
                </a:r>
                <a:r>
                  <a:rPr lang="zh-CN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Kangarshahi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Guillén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Fàbregas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’TIT21]</a:t>
                </a:r>
                <a:r>
                  <a:rPr lang="en-US" altLang="zh-C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argmax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𝒳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ECD1B2-B3D0-A58E-64B6-EBD61E01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90" y="1158383"/>
                <a:ext cx="10145150" cy="1101327"/>
              </a:xfrm>
              <a:prstGeom prst="rect">
                <a:avLst/>
              </a:prstGeom>
              <a:blipFill>
                <a:blip r:embed="rId3"/>
                <a:stretch>
                  <a:fillRect l="-500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8C1F737-71A3-8E61-BDA4-1974AFC8181C}"/>
              </a:ext>
            </a:extLst>
          </p:cNvPr>
          <p:cNvSpPr txBox="1"/>
          <p:nvPr/>
        </p:nvSpPr>
        <p:spPr>
          <a:xfrm>
            <a:off x="731536" y="6551831"/>
            <a:ext cx="845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Kangarshahi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Guillén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Fàbregas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’TIT21]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single-letter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upper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bound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capacity,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IEEE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2021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圆角矩形 48">
                <a:extLst>
                  <a:ext uri="{FF2B5EF4-FFF2-40B4-BE49-F238E27FC236}">
                    <a16:creationId xmlns:a16="http://schemas.microsoft.com/office/drawing/2014/main" id="{41F31D84-4178-831E-5BAC-7DA0F2413E75}"/>
                  </a:ext>
                </a:extLst>
              </p:cNvPr>
              <p:cNvSpPr/>
              <p:nvPr/>
            </p:nvSpPr>
            <p:spPr>
              <a:xfrm>
                <a:off x="808237" y="2576604"/>
                <a:ext cx="10866019" cy="123130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40000"/>
                  </a:lnSpc>
                </a:pP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(Upper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Bound)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kumimoji="1" lang="en-US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kumimoji="1"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𝔻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  <m:r>
                                  <a:rPr lang="zh-CN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4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圆角矩形 48">
                <a:extLst>
                  <a:ext uri="{FF2B5EF4-FFF2-40B4-BE49-F238E27FC236}">
                    <a16:creationId xmlns:a16="http://schemas.microsoft.com/office/drawing/2014/main" id="{41F31D84-4178-831E-5BAC-7DA0F2413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37" y="2576604"/>
                <a:ext cx="10866019" cy="1231307"/>
              </a:xfrm>
              <a:prstGeom prst="roundRect">
                <a:avLst/>
              </a:prstGeom>
              <a:blipFill>
                <a:blip r:embed="rId4"/>
                <a:stretch>
                  <a:fillRect b="-1010"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9B9B90C-025C-046B-A8BA-D507BAE8F3DB}"/>
                  </a:ext>
                </a:extLst>
              </p:cNvPr>
              <p:cNvSpPr txBox="1"/>
              <p:nvPr/>
            </p:nvSpPr>
            <p:spPr>
              <a:xfrm>
                <a:off x="1872251" y="1899947"/>
                <a:ext cx="8815234" cy="328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𝒴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𝒴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𝒳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kumimoji="1" lang="zh-CN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a:rPr kumimoji="1" lang="zh-CN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𝒴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and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9B9B90C-025C-046B-A8BA-D507BAE8F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51" y="1899947"/>
                <a:ext cx="8815234" cy="328360"/>
              </a:xfrm>
              <a:prstGeom prst="rect">
                <a:avLst/>
              </a:prstGeom>
              <a:blipFill>
                <a:blip r:embed="rId5"/>
                <a:stretch>
                  <a:fillRect l="-144" t="-3704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标题 1">
            <a:extLst>
              <a:ext uri="{FF2B5EF4-FFF2-40B4-BE49-F238E27FC236}">
                <a16:creationId xmlns:a16="http://schemas.microsoft.com/office/drawing/2014/main" id="{A2DA05E6-AC5F-F64C-C2B8-BBE87D35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135232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A71B0CA-DBDD-28D5-BF31-BAA2F0B1899E}"/>
                  </a:ext>
                </a:extLst>
              </p:cNvPr>
              <p:cNvSpPr txBox="1"/>
              <p:nvPr/>
            </p:nvSpPr>
            <p:spPr>
              <a:xfrm>
                <a:off x="3137770" y="6081993"/>
                <a:ext cx="5369611" cy="307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kumimoji="1" lang="en-US" altLang="zh-CN" sz="1600" dirty="0"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𝔻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zh-CN" altLang="en-US" sz="16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𝔻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zh-CN" altLang="en-US" sz="16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A71B0CA-DBDD-28D5-BF31-BAA2F0B18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770" y="6081993"/>
                <a:ext cx="5369611" cy="307969"/>
              </a:xfrm>
              <a:prstGeom prst="rect">
                <a:avLst/>
              </a:prstGeom>
              <a:blipFill>
                <a:blip r:embed="rId6"/>
                <a:stretch>
                  <a:fillRect l="-472" t="-8000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BE49842D-FF8B-46F7-1721-49FAEFE8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8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22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07" y="1137823"/>
                <a:ext cx="11293450" cy="5614095"/>
              </a:xfrm>
              <a:prstGeom prst="rect">
                <a:avLst/>
              </a:prstGeom>
            </p:spPr>
            <p:txBody>
              <a:bodyPr lIns="109728" tIns="109728" rIns="109728" bIns="91440"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3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8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9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Binary-Input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Binary-Output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(BIBO)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Remarks: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covert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coincide</a:t>
                </a:r>
              </a:p>
              <a:p>
                <a:pPr lvl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Dichotomy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(equals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zero)——similar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[SGSM’2020]</a:t>
                </a:r>
              </a:p>
              <a:p>
                <a:pPr lvl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kumimoji="1"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(0|1)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</a:t>
                </a:r>
              </a:p>
              <a:p>
                <a:pPr marL="0" indent="0"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700" i="0" dirty="0">
                  <a:solidFill>
                    <a:srgbClr val="21212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B82C990-6A0C-48E6-BB31-1E55B787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7" y="1137823"/>
                <a:ext cx="11293450" cy="5614095"/>
              </a:xfrm>
              <a:prstGeom prst="rect">
                <a:avLst/>
              </a:prstGeom>
              <a:blipFill>
                <a:blip r:embed="rId2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B1180BC-3477-4BB1-BD85-A581060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6" y="106081"/>
            <a:ext cx="11523093" cy="970219"/>
          </a:xfrm>
        </p:spPr>
        <p:txBody>
          <a:bodyPr anchor="t"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296" y="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8C1F737-71A3-8E61-BDA4-1974AFC8181C}"/>
              </a:ext>
            </a:extLst>
          </p:cNvPr>
          <p:cNvSpPr txBox="1"/>
          <p:nvPr/>
        </p:nvSpPr>
        <p:spPr>
          <a:xfrm>
            <a:off x="731536" y="6614461"/>
            <a:ext cx="11701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SGSM’ 2020]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Scarlett,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Guillén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Fàbregas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Somekh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-Baruch,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Martinez,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Information-theoretic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foundation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mismatched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decoding,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Found.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Trends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Comm.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Inf.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Theory,</a:t>
            </a:r>
            <a:r>
              <a:rPr kumimoji="1" lang="zh-CN" altLang="en-US" sz="1100" spc="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spc="9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</a:t>
            </a:r>
            <a:endParaRPr kumimoji="1" lang="zh-CN" altLang="en-US" sz="1100" spc="9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6B141D84-C9DD-3B48-F2C4-B4E0F2E14A13}"/>
                  </a:ext>
                </a:extLst>
              </p:cNvPr>
              <p:cNvSpPr/>
              <p:nvPr/>
            </p:nvSpPr>
            <p:spPr>
              <a:xfrm>
                <a:off x="1189972" y="1740858"/>
                <a:ext cx="10333121" cy="159106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40000"/>
                  </a:lnSpc>
                </a:pP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(BIBO</a:t>
                </a:r>
                <a:r>
                  <a:rPr kumimoji="1"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channels)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(0|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6B141D84-C9DD-3B48-F2C4-B4E0F2E14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72" y="1740858"/>
                <a:ext cx="10333121" cy="15910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B4623A68-21A2-A2F5-0157-363763D3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61" y="6398878"/>
            <a:ext cx="975304" cy="365125"/>
          </a:xfrm>
        </p:spPr>
        <p:txBody>
          <a:bodyPr/>
          <a:lstStyle/>
          <a:p>
            <a:fld id="{312CC964-A50B-4C29-B4E4-2C30BB34CCF3}" type="slidenum">
              <a:rPr lang="en-US" sz="1400" b="1" smtClean="0"/>
              <a:t>9</a:t>
            </a:fld>
            <a:r>
              <a:rPr lang="en-US" altLang="zh-CN" sz="1400" b="1" dirty="0"/>
              <a:t>/18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3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0" grpId="0" animBg="1"/>
    </p:bldLst>
  </p:timing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1F3F0"/>
      </a:lt2>
      <a:accent1>
        <a:srgbClr val="A62DE3"/>
      </a:accent1>
      <a:accent2>
        <a:srgbClr val="562DD5"/>
      </a:accent2>
      <a:accent3>
        <a:srgbClr val="2D4CE3"/>
      </a:accent3>
      <a:accent4>
        <a:srgbClr val="1B86D1"/>
      </a:accent4>
      <a:accent5>
        <a:srgbClr val="25BEBE"/>
      </a:accent5>
      <a:accent6>
        <a:srgbClr val="19C57D"/>
      </a:accent6>
      <a:hlink>
        <a:srgbClr val="3897AA"/>
      </a:hlink>
      <a:folHlink>
        <a:srgbClr val="7F7F7F"/>
      </a:folHlink>
    </a:clrScheme>
    <a:fontScheme name="Walbaum Light Univers Light">
      <a:majorFont>
        <a:latin typeface="DengXian"/>
        <a:ea typeface=""/>
        <a:cs typeface=""/>
      </a:majorFont>
      <a:minorFont>
        <a:latin typeface="DengX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TM03090434[[fn=木材纹理]]</Template>
  <TotalTime>13812</TotalTime>
  <Words>2866</Words>
  <Application>Microsoft Macintosh PowerPoint</Application>
  <PresentationFormat>Widescreen</PresentationFormat>
  <Paragraphs>360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等线</vt:lpstr>
      <vt:lpstr>Arial</vt:lpstr>
      <vt:lpstr>Arial Narrow</vt:lpstr>
      <vt:lpstr>Bookman Old Style</vt:lpstr>
      <vt:lpstr>Cambria Math</vt:lpstr>
      <vt:lpstr>Times</vt:lpstr>
      <vt:lpstr>Times New Roman</vt:lpstr>
      <vt:lpstr>Wingdings</vt:lpstr>
      <vt:lpstr>AngleLinesVTI</vt:lpstr>
      <vt:lpstr>Covert Communication with Mismatched decoders </vt:lpstr>
      <vt:lpstr>Outline</vt:lpstr>
      <vt:lpstr>Covert Communication: Classical Model</vt:lpstr>
      <vt:lpstr>Covert Communication: Classical Model</vt:lpstr>
      <vt:lpstr>Covert Communication: Classical Model</vt:lpstr>
      <vt:lpstr>Covert Communication: mismatched decoding</vt:lpstr>
      <vt:lpstr>Main results</vt:lpstr>
      <vt:lpstr>Main results</vt:lpstr>
      <vt:lpstr>Main results</vt:lpstr>
      <vt:lpstr>Main results</vt:lpstr>
      <vt:lpstr>Main results</vt:lpstr>
      <vt:lpstr>Proof Sketch of Lower Bound (Thm 1)</vt:lpstr>
      <vt:lpstr>Proof Sketch of Lower Bound (Thm 1)</vt:lpstr>
      <vt:lpstr>Proof Sketch of Upper Bound (Thm 2)</vt:lpstr>
      <vt:lpstr>Proof Sketch of Upper Bound (Thm 2)</vt:lpstr>
      <vt:lpstr>Proof Sketch of Upper Bound (Thm 2)</vt:lpstr>
      <vt:lpstr>An Improved Upper Bound</vt:lpstr>
      <vt:lpstr>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Bits 01</dc:title>
  <dc:creator>Hu Shuyue</dc:creator>
  <cp:lastModifiedBy>Tan Yan Fu, Vincent</cp:lastModifiedBy>
  <cp:revision>520</cp:revision>
  <dcterms:created xsi:type="dcterms:W3CDTF">2021-02-23T01:41:48Z</dcterms:created>
  <dcterms:modified xsi:type="dcterms:W3CDTF">2022-06-27T04:23:15Z</dcterms:modified>
</cp:coreProperties>
</file>